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4" r:id="rId6"/>
    <p:sldMasterId id="2147483681"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y="5143500" cx="9144000"/>
  <p:notesSz cx="6858000" cy="9144000"/>
  <p:embeddedFontLst>
    <p:embeddedFont>
      <p:font typeface="Raleway"/>
      <p:regular r:id="rId51"/>
      <p:bold r:id="rId52"/>
      <p:italic r:id="rId53"/>
      <p:boldItalic r:id="rId54"/>
    </p:embeddedFont>
    <p:embeddedFont>
      <p:font typeface="Raleway SemiBold"/>
      <p:regular r:id="rId55"/>
      <p:bold r:id="rId56"/>
      <p:italic r:id="rId57"/>
      <p:boldItalic r:id="rId58"/>
    </p:embeddedFont>
    <p:embeddedFont>
      <p:font typeface="Montserrat"/>
      <p:regular r:id="rId59"/>
      <p:bold r:id="rId60"/>
      <p:italic r:id="rId61"/>
      <p:boldItalic r:id="rId62"/>
    </p:embeddedFont>
    <p:embeddedFont>
      <p:font typeface="Montserrat Black"/>
      <p:bold r:id="rId63"/>
      <p:boldItalic r:id="rId64"/>
    </p:embeddedFont>
    <p:embeddedFont>
      <p:font typeface="Montserrat Medium"/>
      <p:regular r:id="rId65"/>
      <p:bold r:id="rId66"/>
      <p:italic r:id="rId67"/>
      <p:boldItalic r:id="rId68"/>
    </p:embeddedFont>
    <p:embeddedFont>
      <p:font typeface="Lato Black"/>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920">
          <p15:clr>
            <a:srgbClr val="A4A3A4"/>
          </p15:clr>
        </p15:guide>
        <p15:guide id="3" orient="horz" pos="576">
          <p15:clr>
            <a:srgbClr val="9AA0A6"/>
          </p15:clr>
        </p15:guide>
        <p15:guide id="4" pos="2978">
          <p15:clr>
            <a:srgbClr val="9AA0A6"/>
          </p15:clr>
        </p15:guide>
        <p15:guide id="5" pos="305">
          <p15:clr>
            <a:srgbClr val="9AA0A6"/>
          </p15:clr>
        </p15:guide>
        <p15:guide id="6" pos="4936">
          <p15:clr>
            <a:srgbClr val="9AA0A6"/>
          </p15:clr>
        </p15:guide>
        <p15:guide id="7" pos="5426">
          <p15:clr>
            <a:srgbClr val="9AA0A6"/>
          </p15:clr>
        </p15:guide>
      </p15:sldGuideLst>
    </p:ext>
    <p:ext uri="http://customooxmlschemas.google.com/">
      <go:slidesCustomData xmlns:go="http://customooxmlschemas.google.com/" r:id="rId71" roundtripDataSignature="AMtx7mhXG+rtZb+z96bcxebyuVGzJHHo2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ndah Sulistiawat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920"/>
        <p:guide pos="576" orient="horz"/>
        <p:guide pos="2978"/>
        <p:guide pos="305"/>
        <p:guide pos="4936"/>
        <p:guide pos="542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customschemas.google.com/relationships/presentationmetadata" Target="metadata"/><Relationship Id="rId70" Type="http://schemas.openxmlformats.org/officeDocument/2006/relationships/font" Target="fonts/LatoBlack-bold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1.xml"/><Relationship Id="rId64" Type="http://schemas.openxmlformats.org/officeDocument/2006/relationships/font" Target="fonts/MontserratBlack-boldItalic.fntdata"/><Relationship Id="rId63" Type="http://schemas.openxmlformats.org/officeDocument/2006/relationships/font" Target="fonts/MontserratBlack-bold.fntdata"/><Relationship Id="rId22" Type="http://schemas.openxmlformats.org/officeDocument/2006/relationships/slide" Target="slides/slide13.xml"/><Relationship Id="rId66" Type="http://schemas.openxmlformats.org/officeDocument/2006/relationships/font" Target="fonts/MontserratMedium-bold.fntdata"/><Relationship Id="rId21" Type="http://schemas.openxmlformats.org/officeDocument/2006/relationships/slide" Target="slides/slide12.xml"/><Relationship Id="rId65" Type="http://schemas.openxmlformats.org/officeDocument/2006/relationships/font" Target="fonts/MontserratMedium-regular.fntdata"/><Relationship Id="rId24" Type="http://schemas.openxmlformats.org/officeDocument/2006/relationships/slide" Target="slides/slide15.xml"/><Relationship Id="rId68" Type="http://schemas.openxmlformats.org/officeDocument/2006/relationships/font" Target="fonts/MontserratMedium-boldItalic.fntdata"/><Relationship Id="rId23" Type="http://schemas.openxmlformats.org/officeDocument/2006/relationships/slide" Target="slides/slide14.xml"/><Relationship Id="rId67" Type="http://schemas.openxmlformats.org/officeDocument/2006/relationships/font" Target="fonts/MontserratMedium-italic.fntdata"/><Relationship Id="rId60" Type="http://schemas.openxmlformats.org/officeDocument/2006/relationships/font" Target="fonts/Montserrat-bold.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LatoBlack-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aleway-regular.fntdata"/><Relationship Id="rId50" Type="http://schemas.openxmlformats.org/officeDocument/2006/relationships/slide" Target="slides/slide41.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2.xml"/><Relationship Id="rId55" Type="http://schemas.openxmlformats.org/officeDocument/2006/relationships/font" Target="fonts/RalewaySemiBold-regular.fntdata"/><Relationship Id="rId10" Type="http://schemas.openxmlformats.org/officeDocument/2006/relationships/slide" Target="slides/slide1.xml"/><Relationship Id="rId54" Type="http://schemas.openxmlformats.org/officeDocument/2006/relationships/font" Target="fonts/Raleway-boldItalic.fntdata"/><Relationship Id="rId13" Type="http://schemas.openxmlformats.org/officeDocument/2006/relationships/slide" Target="slides/slide4.xml"/><Relationship Id="rId57" Type="http://schemas.openxmlformats.org/officeDocument/2006/relationships/font" Target="fonts/RalewaySemiBold-italic.fntdata"/><Relationship Id="rId12" Type="http://schemas.openxmlformats.org/officeDocument/2006/relationships/slide" Target="slides/slide3.xml"/><Relationship Id="rId56" Type="http://schemas.openxmlformats.org/officeDocument/2006/relationships/font" Target="fonts/RalewaySemiBold-bold.fntdata"/><Relationship Id="rId15" Type="http://schemas.openxmlformats.org/officeDocument/2006/relationships/slide" Target="slides/slide6.xml"/><Relationship Id="rId59" Type="http://schemas.openxmlformats.org/officeDocument/2006/relationships/font" Target="fonts/Montserrat-regular.fntdata"/><Relationship Id="rId14" Type="http://schemas.openxmlformats.org/officeDocument/2006/relationships/slide" Target="slides/slide5.xml"/><Relationship Id="rId58" Type="http://schemas.openxmlformats.org/officeDocument/2006/relationships/font" Target="fonts/RalewaySemiBold-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23T11:13:54.516">
    <p:pos x="6000" y="0"/>
    <p:text>Mbak @mdwianti@binar.co.id untuk slide ini apakah ada tambahan gambar yg belum dimasukin ?
_Assigned to Mitha Dwianti_</p:text>
    <p:extLst>
      <p:ext uri="{C676402C-5697-4E1C-873F-D02D1690AC5C}">
        <p15:threadingInfo timeZoneBias="0"/>
      </p:ext>
      <p:ext uri="http://customooxmlschemas.google.com/">
        <go:slidesCustomData xmlns:go="http://customooxmlschemas.google.com/" commentPostId="AAAAWVvEbz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tanikode.com/img/js/dom/objek-document.p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tanikode.com/img/js/dom/dom-api-html.p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10Pines/ghost-storage/master/2018/08/Arbol.p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tanikode.com/img/js/dom/objek-head-body.p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oquentjavascript.net/14_dom.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oquentjavascript.net/14_dom.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oquentjavascript.net/14_dom.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5cf2fed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15cf2fede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Sumber gambar: </a:t>
            </a:r>
            <a:r>
              <a:rPr lang="en" u="sng">
                <a:solidFill>
                  <a:schemeClr val="hlink"/>
                </a:solidFill>
                <a:hlinkClick r:id="rId2"/>
              </a:rPr>
              <a:t>https://www.petanikode.com/img/js/dom/objek-document.png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Sumber gambar: </a:t>
            </a:r>
            <a:r>
              <a:rPr lang="en" u="sng">
                <a:solidFill>
                  <a:schemeClr val="hlink"/>
                </a:solidFill>
                <a:hlinkClick r:id="rId2"/>
              </a:rPr>
              <a:t>https://www.petanikode.com/img/js/dom/dom-api-html.png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Sumber gambar: </a:t>
            </a:r>
            <a:r>
              <a:rPr lang="en" u="sng">
                <a:solidFill>
                  <a:schemeClr val="hlink"/>
                </a:solidFill>
                <a:hlinkClick r:id="rId2"/>
              </a:rPr>
              <a:t>https://raw.githubusercontent.com/10Pines/ghost-storage/master/2018/08/Arbol.png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Sumber gambar: </a:t>
            </a:r>
            <a:r>
              <a:rPr lang="en" u="sng">
                <a:solidFill>
                  <a:schemeClr val="hlink"/>
                </a:solidFill>
                <a:hlinkClick r:id="rId2"/>
              </a:rPr>
              <a:t>https://www.petanikode.com/img/js/dom/objek-head-body.png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5cf2fede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15cf2fede4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5cf2fede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15cf2fede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5cf2fede4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15cf2fede4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4681adc62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14681adc62_1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5cf2fede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115cf2fede4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5cf2fede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5cf2fede4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5cf2fede4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15cf2fede4_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5cf2fede4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115cf2fede4_1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5cf2fede4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115cf2fede4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5cf2fede4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115cf2fede4_1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15cf2fede4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15cf2fede4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eb62f0c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11eb62f0c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eb62f0c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1eb62f0c2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1eb62f0c2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11eb62f0c2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eb62f0c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1eb62f0c2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4681adc6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14681adc62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4681adc6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14681adc62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4681adc6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114681adc62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1e1ed077a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1e1ed077a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Sumber gambar: </a:t>
            </a:r>
            <a:r>
              <a:rPr lang="en" u="sng">
                <a:solidFill>
                  <a:schemeClr val="hlink"/>
                </a:solidFill>
                <a:hlinkClick r:id="rId2"/>
              </a:rPr>
              <a:t>https://eloquentjavascript.net/14_dom.html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4681adc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14681adc6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Sumber gambar: </a:t>
            </a:r>
            <a:r>
              <a:rPr lang="en" u="sng">
                <a:solidFill>
                  <a:schemeClr val="hlink"/>
                </a:solidFill>
                <a:hlinkClick r:id="rId2"/>
              </a:rPr>
              <a:t>https://eloquentjavascript.net/14_dom.html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5cf2fede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115cf2fede4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Sumber gambar: </a:t>
            </a:r>
            <a:r>
              <a:rPr lang="en" u="sng">
                <a:solidFill>
                  <a:schemeClr val="hlink"/>
                </a:solidFill>
                <a:hlinkClick r:id="rId2"/>
              </a:rPr>
              <a:t>https://eloquentjavascript.net/14_dom.html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5cf2fede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15cf2fede4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8" name="Google Shape;58;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 name="Google Shape;60;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3" name="Google Shape;6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6" name="Google Shape;66;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0" name="Shape 70"/>
        <p:cNvGrpSpPr/>
        <p:nvPr/>
      </p:nvGrpSpPr>
      <p:grpSpPr>
        <a:xfrm>
          <a:off x="0" y="0"/>
          <a:ext cx="0" cy="0"/>
          <a:chOff x="0" y="0"/>
          <a:chExt cx="0" cy="0"/>
        </a:xfrm>
      </p:grpSpPr>
      <p:sp>
        <p:nvSpPr>
          <p:cNvPr id="71" name="Google Shape;71;g114681adc62_0_40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 name="Google Shape;72;g114681adc62_0_4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3" name="Google Shape;73;g114681adc62_0_40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 name="Google Shape;74;g114681adc62_0_4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 name="Google Shape;75;g114681adc62_0_4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 name="Google Shape;76;g114681adc62_0_40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 name="Google Shape;77;g114681adc62_0_4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 name="Google Shape;78;g114681adc62_0_4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9" name="Google Shape;79;g114681adc62_0_408"/>
          <p:cNvGrpSpPr/>
          <p:nvPr/>
        </p:nvGrpSpPr>
        <p:grpSpPr>
          <a:xfrm>
            <a:off x="283668" y="259895"/>
            <a:ext cx="226001" cy="222980"/>
            <a:chOff x="283668" y="251687"/>
            <a:chExt cx="226001" cy="222980"/>
          </a:xfrm>
        </p:grpSpPr>
        <p:sp>
          <p:nvSpPr>
            <p:cNvPr id="80" name="Google Shape;80;g114681adc62_0_40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 name="Google Shape;81;g114681adc62_0_40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 name="Google Shape;82;g114681adc62_0_40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83" name="Google Shape;83;g114681adc62_0_408"/>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g114681adc62_0_408"/>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5" name="Google Shape;85;g114681adc62_0_40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733572"/>
        </a:solidFill>
      </p:bgPr>
    </p:bg>
    <p:spTree>
      <p:nvGrpSpPr>
        <p:cNvPr id="86" name="Shape 86"/>
        <p:cNvGrpSpPr/>
        <p:nvPr/>
      </p:nvGrpSpPr>
      <p:grpSpPr>
        <a:xfrm>
          <a:off x="0" y="0"/>
          <a:ext cx="0" cy="0"/>
          <a:chOff x="0" y="0"/>
          <a:chExt cx="0" cy="0"/>
        </a:xfrm>
      </p:grpSpPr>
      <p:sp>
        <p:nvSpPr>
          <p:cNvPr id="87" name="Google Shape;87;g114681adc62_0_4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 name="Google Shape;88;g114681adc62_0_4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 name="Google Shape;89;g114681adc62_0_4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 name="Google Shape;90;g114681adc62_0_4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1" name="Google Shape;91;g114681adc62_0_440"/>
          <p:cNvGrpSpPr/>
          <p:nvPr/>
        </p:nvGrpSpPr>
        <p:grpSpPr>
          <a:xfrm>
            <a:off x="283668" y="259895"/>
            <a:ext cx="226001" cy="222980"/>
            <a:chOff x="283668" y="251687"/>
            <a:chExt cx="226001" cy="222980"/>
          </a:xfrm>
        </p:grpSpPr>
        <p:sp>
          <p:nvSpPr>
            <p:cNvPr id="92" name="Google Shape;92;g114681adc62_0_4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 name="Google Shape;93;g114681adc62_0_4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4" name="Google Shape;94;g114681adc62_0_4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5" name="Google Shape;95;g114681adc62_0_440"/>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6" name="Google Shape;96;g114681adc62_0_440"/>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97" name="Google Shape;97;g114681adc62_0_440"/>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102" name="Shape 102"/>
        <p:cNvGrpSpPr/>
        <p:nvPr/>
      </p:nvGrpSpPr>
      <p:grpSpPr>
        <a:xfrm>
          <a:off x="0" y="0"/>
          <a:ext cx="0" cy="0"/>
          <a:chOff x="0" y="0"/>
          <a:chExt cx="0" cy="0"/>
        </a:xfrm>
      </p:grpSpPr>
      <p:sp>
        <p:nvSpPr>
          <p:cNvPr id="103" name="Google Shape;103;g114681adc62_1_585"/>
          <p:cNvSpPr txBox="1"/>
          <p:nvPr>
            <p:ph type="title"/>
          </p:nvPr>
        </p:nvSpPr>
        <p:spPr>
          <a:xfrm>
            <a:off x="914400" y="2210700"/>
            <a:ext cx="7315200" cy="72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4" name="Google Shape;104;g114681adc62_1_585"/>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Raleway SemiBold"/>
                <a:ea typeface="Raleway SemiBold"/>
                <a:cs typeface="Raleway SemiBold"/>
                <a:sym typeface="Raleway SemiBold"/>
              </a:rPr>
              <a:t>‹#›</a:t>
            </a:fld>
            <a:endParaRPr b="0" i="0" sz="1000" u="none" cap="none" strike="noStrike">
              <a:solidFill>
                <a:srgbClr val="FFFFFF"/>
              </a:solidFill>
              <a:latin typeface="Raleway SemiBold"/>
              <a:ea typeface="Raleway SemiBold"/>
              <a:cs typeface="Raleway SemiBold"/>
              <a:sym typeface="Raleway SemiBold"/>
            </a:endParaRPr>
          </a:p>
        </p:txBody>
      </p:sp>
      <p:sp>
        <p:nvSpPr>
          <p:cNvPr id="105" name="Google Shape;105;g114681adc62_1_5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106" name="Shape 106"/>
        <p:cNvGrpSpPr/>
        <p:nvPr/>
      </p:nvGrpSpPr>
      <p:grpSpPr>
        <a:xfrm>
          <a:off x="0" y="0"/>
          <a:ext cx="0" cy="0"/>
          <a:chOff x="0" y="0"/>
          <a:chExt cx="0" cy="0"/>
        </a:xfrm>
      </p:grpSpPr>
      <p:sp>
        <p:nvSpPr>
          <p:cNvPr id="107" name="Google Shape;107;g115cf2fede4_1_18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8" name="Google Shape;108;g115cf2fede4_1_18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9" name="Google Shape;109;g115cf2fede4_1_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0" name="Shape 110"/>
        <p:cNvGrpSpPr/>
        <p:nvPr/>
      </p:nvGrpSpPr>
      <p:grpSpPr>
        <a:xfrm>
          <a:off x="0" y="0"/>
          <a:ext cx="0" cy="0"/>
          <a:chOff x="0" y="0"/>
          <a:chExt cx="0" cy="0"/>
        </a:xfrm>
      </p:grpSpPr>
      <p:sp>
        <p:nvSpPr>
          <p:cNvPr id="111" name="Google Shape;111;g114681adc62_1_6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g114681adc62_1_6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3" name="Google Shape;113;g114681adc62_1_6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114" name="Shape 114"/>
        <p:cNvGrpSpPr/>
        <p:nvPr/>
      </p:nvGrpSpPr>
      <p:grpSpPr>
        <a:xfrm>
          <a:off x="0" y="0"/>
          <a:ext cx="0" cy="0"/>
          <a:chOff x="0" y="0"/>
          <a:chExt cx="0" cy="0"/>
        </a:xfrm>
      </p:grpSpPr>
      <p:sp>
        <p:nvSpPr>
          <p:cNvPr id="115" name="Google Shape;115;g114681adc62_1_5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 name="Shape 13"/>
        <p:cNvGrpSpPr/>
        <p:nvPr/>
      </p:nvGrpSpPr>
      <p:grpSpPr>
        <a:xfrm>
          <a:off x="0" y="0"/>
          <a:ext cx="0" cy="0"/>
          <a:chOff x="0" y="0"/>
          <a:chExt cx="0" cy="0"/>
        </a:xfrm>
      </p:grpSpPr>
      <p:sp>
        <p:nvSpPr>
          <p:cNvPr id="14" name="Google Shape;14;g115cf2fede4_0_1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g115cf2fede4_0_1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115cf2fede4_0_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g114681adc62_1_58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 name="Google Shape;118;g114681adc62_1_58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19" name="Google Shape;119;g114681adc62_1_58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 name="Google Shape;120;g114681adc62_1_58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 name="Google Shape;121;g114681adc62_1_58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 name="Google Shape;122;g114681adc62_1_58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 name="Google Shape;123;g114681adc62_1_58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 name="Google Shape;124;g114681adc62_1_58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5" name="Google Shape;125;g114681adc62_1_588"/>
          <p:cNvGrpSpPr/>
          <p:nvPr/>
        </p:nvGrpSpPr>
        <p:grpSpPr>
          <a:xfrm>
            <a:off x="283668" y="259895"/>
            <a:ext cx="226001" cy="222980"/>
            <a:chOff x="283668" y="251687"/>
            <a:chExt cx="226001" cy="222980"/>
          </a:xfrm>
        </p:grpSpPr>
        <p:sp>
          <p:nvSpPr>
            <p:cNvPr id="126" name="Google Shape;126;g114681adc62_1_58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 name="Google Shape;127;g114681adc62_1_58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 name="Google Shape;128;g114681adc62_1_58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29" name="Google Shape;129;g114681adc62_1_588"/>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g114681adc62_1_588"/>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1" name="Google Shape;131;g114681adc62_1_58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132" name="Shape 132"/>
        <p:cNvGrpSpPr/>
        <p:nvPr/>
      </p:nvGrpSpPr>
      <p:grpSpPr>
        <a:xfrm>
          <a:off x="0" y="0"/>
          <a:ext cx="0" cy="0"/>
          <a:chOff x="0" y="0"/>
          <a:chExt cx="0" cy="0"/>
        </a:xfrm>
      </p:grpSpPr>
      <p:sp>
        <p:nvSpPr>
          <p:cNvPr id="133" name="Google Shape;133;g114681adc62_1_60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 name="Google Shape;134;g114681adc62_1_60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 name="Google Shape;135;g114681adc62_1_60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 name="Google Shape;136;g114681adc62_1_60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7" name="Google Shape;137;g114681adc62_1_604"/>
          <p:cNvGrpSpPr/>
          <p:nvPr/>
        </p:nvGrpSpPr>
        <p:grpSpPr>
          <a:xfrm>
            <a:off x="283668" y="259895"/>
            <a:ext cx="226001" cy="222980"/>
            <a:chOff x="283668" y="251687"/>
            <a:chExt cx="226001" cy="222980"/>
          </a:xfrm>
        </p:grpSpPr>
        <p:sp>
          <p:nvSpPr>
            <p:cNvPr id="138" name="Google Shape;138;g114681adc62_1_60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 name="Google Shape;139;g114681adc62_1_60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0" name="Google Shape;140;g114681adc62_1_60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41" name="Google Shape;141;g114681adc62_1_604"/>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42" name="Google Shape;142;g114681adc62_1_60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43" name="Google Shape;143;g114681adc62_1_604"/>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Raleway SemiBold"/>
                <a:ea typeface="Raleway SemiBold"/>
                <a:cs typeface="Raleway SemiBold"/>
                <a:sym typeface="Raleway SemiBold"/>
              </a:rPr>
              <a:t>‹#›</a:t>
            </a:fld>
            <a:endParaRPr b="0" i="0" sz="1000" u="none" cap="none" strike="noStrike">
              <a:solidFill>
                <a:srgbClr val="FFFFFF"/>
              </a:solidFill>
              <a:latin typeface="Raleway SemiBold"/>
              <a:ea typeface="Raleway SemiBold"/>
              <a:cs typeface="Raleway SemiBold"/>
              <a:sym typeface="Raleway SemiBold"/>
            </a:endParaRPr>
          </a:p>
        </p:txBody>
      </p:sp>
      <p:sp>
        <p:nvSpPr>
          <p:cNvPr id="144" name="Google Shape;144;g114681adc62_1_6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g114681adc62_1_6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g114681adc62_1_6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 name="Shape 148"/>
        <p:cNvGrpSpPr/>
        <p:nvPr/>
      </p:nvGrpSpPr>
      <p:grpSpPr>
        <a:xfrm>
          <a:off x="0" y="0"/>
          <a:ext cx="0" cy="0"/>
          <a:chOff x="0" y="0"/>
          <a:chExt cx="0" cy="0"/>
        </a:xfrm>
      </p:grpSpPr>
      <p:sp>
        <p:nvSpPr>
          <p:cNvPr id="149" name="Google Shape;149;g114681adc62_1_6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0" name="Google Shape;150;g114681adc62_1_6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1" name="Google Shape;151;g114681adc62_1_6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g114681adc62_1_6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4" name="Google Shape;154;g114681adc62_1_6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g114681adc62_1_6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14681adc62_1_6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8" name="Google Shape;158;g114681adc62_1_6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9" name="Google Shape;159;g114681adc62_1_6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0" name="Google Shape;160;g114681adc62_1_6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g114681adc62_1_6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63" name="Google Shape;163;g114681adc62_1_6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g114681adc62_1_6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6" name="Google Shape;166;g114681adc62_1_6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67" name="Google Shape;167;g114681adc62_1_6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g114681adc62_1_6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70" name="Shape 170"/>
        <p:cNvGrpSpPr/>
        <p:nvPr/>
      </p:nvGrpSpPr>
      <p:grpSpPr>
        <a:xfrm>
          <a:off x="0" y="0"/>
          <a:ext cx="0" cy="0"/>
          <a:chOff x="0" y="0"/>
          <a:chExt cx="0" cy="0"/>
        </a:xfrm>
      </p:grpSpPr>
      <p:sp>
        <p:nvSpPr>
          <p:cNvPr id="171" name="Google Shape;171;g114681adc62_1_6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2" name="Google Shape;172;g114681adc62_1_6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3" name="Google Shape;173;g114681adc62_1_6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7" name="Shape 17"/>
        <p:cNvGrpSpPr/>
        <p:nvPr/>
      </p:nvGrpSpPr>
      <p:grpSpPr>
        <a:xfrm>
          <a:off x="0" y="0"/>
          <a:ext cx="0" cy="0"/>
          <a:chOff x="0" y="0"/>
          <a:chExt cx="0" cy="0"/>
        </a:xfrm>
      </p:grpSpPr>
      <p:sp>
        <p:nvSpPr>
          <p:cNvPr id="18" name="Google Shape;18;g114681adc62_0_42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 name="Google Shape;19;g114681adc62_0_4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0" name="Google Shape;20;g114681adc62_0_4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 name="Google Shape;21;g114681adc62_0_4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 name="Google Shape;22;g114681adc62_0_4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 name="Google Shape;23;g114681adc62_0_4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 name="Google Shape;24;g114681adc62_0_4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 name="Google Shape;25;g114681adc62_0_4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6" name="Google Shape;26;g114681adc62_0_424"/>
          <p:cNvGrpSpPr/>
          <p:nvPr/>
        </p:nvGrpSpPr>
        <p:grpSpPr>
          <a:xfrm>
            <a:off x="283668" y="259895"/>
            <a:ext cx="226001" cy="222980"/>
            <a:chOff x="283668" y="251687"/>
            <a:chExt cx="226001" cy="222980"/>
          </a:xfrm>
        </p:grpSpPr>
        <p:sp>
          <p:nvSpPr>
            <p:cNvPr id="27" name="Google Shape;27;g114681adc62_0_4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 name="Google Shape;28;g114681adc62_0_4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9" name="Google Shape;29;g114681adc62_0_4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30" name="Google Shape;30;g114681adc62_0_424"/>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g114681adc62_0_424"/>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2" name="Google Shape;32;g114681adc62_0_42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74" name="Shape 174"/>
        <p:cNvGrpSpPr/>
        <p:nvPr/>
      </p:nvGrpSpPr>
      <p:grpSpPr>
        <a:xfrm>
          <a:off x="0" y="0"/>
          <a:ext cx="0" cy="0"/>
          <a:chOff x="0" y="0"/>
          <a:chExt cx="0" cy="0"/>
        </a:xfrm>
      </p:grpSpPr>
      <p:sp>
        <p:nvSpPr>
          <p:cNvPr id="175" name="Google Shape;175;g114681adc62_1_6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g114681adc62_1_6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7" name="Google Shape;177;g114681adc62_1_6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78" name="Shape 178"/>
        <p:cNvGrpSpPr/>
        <p:nvPr/>
      </p:nvGrpSpPr>
      <p:grpSpPr>
        <a:xfrm>
          <a:off x="0" y="0"/>
          <a:ext cx="0" cy="0"/>
          <a:chOff x="0" y="0"/>
          <a:chExt cx="0" cy="0"/>
        </a:xfrm>
      </p:grpSpPr>
      <p:sp>
        <p:nvSpPr>
          <p:cNvPr id="179" name="Google Shape;179;g114681adc62_1_6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 name="Google Shape;180;g114681adc62_1_6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1" name="Google Shape;181;g114681adc62_1_6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6" name="Shape 186"/>
        <p:cNvGrpSpPr/>
        <p:nvPr/>
      </p:nvGrpSpPr>
      <p:grpSpPr>
        <a:xfrm>
          <a:off x="0" y="0"/>
          <a:ext cx="0" cy="0"/>
          <a:chOff x="0" y="0"/>
          <a:chExt cx="0" cy="0"/>
        </a:xfrm>
      </p:grpSpPr>
      <p:sp>
        <p:nvSpPr>
          <p:cNvPr id="187" name="Google Shape;187;g114681adc62_1_200"/>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8" name="Google Shape;188;g114681adc62_1_2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89" name="Google Shape;189;g114681adc62_1_20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0" name="Google Shape;190;g114681adc62_1_2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1" name="Google Shape;191;g114681adc62_1_2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2" name="Google Shape;192;g114681adc62_1_20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3" name="Google Shape;193;g114681adc62_1_2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4" name="Google Shape;194;g114681adc62_1_2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95" name="Google Shape;195;g114681adc62_1_200"/>
          <p:cNvGrpSpPr/>
          <p:nvPr/>
        </p:nvGrpSpPr>
        <p:grpSpPr>
          <a:xfrm>
            <a:off x="283668" y="259895"/>
            <a:ext cx="226001" cy="222980"/>
            <a:chOff x="283668" y="251687"/>
            <a:chExt cx="226001" cy="222980"/>
          </a:xfrm>
        </p:grpSpPr>
        <p:sp>
          <p:nvSpPr>
            <p:cNvPr id="196" name="Google Shape;196;g114681adc62_1_20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7" name="Google Shape;197;g114681adc62_1_20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8" name="Google Shape;198;g114681adc62_1_20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99" name="Google Shape;199;g114681adc62_1_200"/>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g114681adc62_1_200"/>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1" name="Google Shape;201;g114681adc62_1_200"/>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02" name="Shape 202"/>
        <p:cNvGrpSpPr/>
        <p:nvPr/>
      </p:nvGrpSpPr>
      <p:grpSpPr>
        <a:xfrm>
          <a:off x="0" y="0"/>
          <a:ext cx="0" cy="0"/>
          <a:chOff x="0" y="0"/>
          <a:chExt cx="0" cy="0"/>
        </a:xfrm>
      </p:grpSpPr>
      <p:sp>
        <p:nvSpPr>
          <p:cNvPr id="203" name="Google Shape;203;g114681adc62_1_2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4" name="Google Shape;204;g114681adc62_1_2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205" name="Google Shape;205;g114681adc62_1_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g114681adc62_1_1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8" name="Google Shape;208;g114681adc62_1_15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9" name="Google Shape;209;g114681adc62_1_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 name="Shape 210"/>
        <p:cNvGrpSpPr/>
        <p:nvPr/>
      </p:nvGrpSpPr>
      <p:grpSpPr>
        <a:xfrm>
          <a:off x="0" y="0"/>
          <a:ext cx="0" cy="0"/>
          <a:chOff x="0" y="0"/>
          <a:chExt cx="0" cy="0"/>
        </a:xfrm>
      </p:grpSpPr>
      <p:sp>
        <p:nvSpPr>
          <p:cNvPr id="211" name="Google Shape;211;g114681adc62_1_1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2" name="Google Shape;212;g114681adc62_1_1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3" name="Shape 213"/>
        <p:cNvGrpSpPr/>
        <p:nvPr/>
      </p:nvGrpSpPr>
      <p:grpSpPr>
        <a:xfrm>
          <a:off x="0" y="0"/>
          <a:ext cx="0" cy="0"/>
          <a:chOff x="0" y="0"/>
          <a:chExt cx="0" cy="0"/>
        </a:xfrm>
      </p:grpSpPr>
      <p:sp>
        <p:nvSpPr>
          <p:cNvPr id="214" name="Google Shape;214;g114681adc62_1_1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g114681adc62_1_1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6" name="Google Shape;216;g114681adc62_1_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7" name="Shape 217"/>
        <p:cNvGrpSpPr/>
        <p:nvPr/>
      </p:nvGrpSpPr>
      <p:grpSpPr>
        <a:xfrm>
          <a:off x="0" y="0"/>
          <a:ext cx="0" cy="0"/>
          <a:chOff x="0" y="0"/>
          <a:chExt cx="0" cy="0"/>
        </a:xfrm>
      </p:grpSpPr>
      <p:sp>
        <p:nvSpPr>
          <p:cNvPr id="218" name="Google Shape;218;g114681adc62_1_1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g114681adc62_1_1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0" name="Google Shape;220;g114681adc62_1_1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1" name="Google Shape;221;g114681adc62_1_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g114681adc62_1_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 name="Google Shape;224;g114681adc62_1_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sp>
        <p:nvSpPr>
          <p:cNvPr id="226" name="Google Shape;226;g114681adc62_1_17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7" name="Google Shape;227;g114681adc62_1_17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8" name="Google Shape;228;g114681adc62_1_1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sp>
        <p:nvSpPr>
          <p:cNvPr id="230" name="Google Shape;230;g114681adc62_1_1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1" name="Google Shape;231;g114681adc62_1_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2" name="Shape 232"/>
        <p:cNvGrpSpPr/>
        <p:nvPr/>
      </p:nvGrpSpPr>
      <p:grpSpPr>
        <a:xfrm>
          <a:off x="0" y="0"/>
          <a:ext cx="0" cy="0"/>
          <a:chOff x="0" y="0"/>
          <a:chExt cx="0" cy="0"/>
        </a:xfrm>
      </p:grpSpPr>
      <p:sp>
        <p:nvSpPr>
          <p:cNvPr id="233" name="Google Shape;233;g114681adc62_1_18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114681adc62_1_18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5" name="Google Shape;235;g114681adc62_1_18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6" name="Google Shape;236;g114681adc62_1_18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7" name="Google Shape;237;g114681adc62_1_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8" name="Shape 238"/>
        <p:cNvGrpSpPr/>
        <p:nvPr/>
      </p:nvGrpSpPr>
      <p:grpSpPr>
        <a:xfrm>
          <a:off x="0" y="0"/>
          <a:ext cx="0" cy="0"/>
          <a:chOff x="0" y="0"/>
          <a:chExt cx="0" cy="0"/>
        </a:xfrm>
      </p:grpSpPr>
      <p:sp>
        <p:nvSpPr>
          <p:cNvPr id="239" name="Google Shape;239;g114681adc62_1_19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40" name="Google Shape;240;g114681adc62_1_1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g114681adc62_1_19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3" name="Google Shape;243;g114681adc62_1_19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4" name="Google Shape;244;g114681adc62_1_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 name="Shape 245"/>
        <p:cNvGrpSpPr/>
        <p:nvPr/>
      </p:nvGrpSpPr>
      <p:grpSpPr>
        <a:xfrm>
          <a:off x="0" y="0"/>
          <a:ext cx="0" cy="0"/>
          <a:chOff x="0" y="0"/>
          <a:chExt cx="0" cy="0"/>
        </a:xfrm>
      </p:grpSpPr>
      <p:sp>
        <p:nvSpPr>
          <p:cNvPr id="246" name="Google Shape;246;g114681adc62_1_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247" name="Shape 247"/>
        <p:cNvGrpSpPr/>
        <p:nvPr/>
      </p:nvGrpSpPr>
      <p:grpSpPr>
        <a:xfrm>
          <a:off x="0" y="0"/>
          <a:ext cx="0" cy="0"/>
          <a:chOff x="0" y="0"/>
          <a:chExt cx="0" cy="0"/>
        </a:xfrm>
      </p:grpSpPr>
      <p:sp>
        <p:nvSpPr>
          <p:cNvPr id="248" name="Google Shape;248;g114681adc62_1_2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g114681adc62_1_2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g114681adc62_1_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251" name="Shape 251"/>
        <p:cNvGrpSpPr/>
        <p:nvPr/>
      </p:nvGrpSpPr>
      <p:grpSpPr>
        <a:xfrm>
          <a:off x="0" y="0"/>
          <a:ext cx="0" cy="0"/>
          <a:chOff x="0" y="0"/>
          <a:chExt cx="0" cy="0"/>
        </a:xfrm>
      </p:grpSpPr>
      <p:sp>
        <p:nvSpPr>
          <p:cNvPr id="252" name="Google Shape;252;g114681adc62_1_2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3" name="Google Shape;253;g114681adc62_1_2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4" name="Google Shape;254;g114681adc62_1_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259" name="Shape 25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260" name="Shape 260"/>
        <p:cNvGrpSpPr/>
        <p:nvPr/>
      </p:nvGrpSpPr>
      <p:grpSpPr>
        <a:xfrm>
          <a:off x="0" y="0"/>
          <a:ext cx="0" cy="0"/>
          <a:chOff x="0" y="0"/>
          <a:chExt cx="0" cy="0"/>
        </a:xfrm>
      </p:grpSpPr>
      <p:sp>
        <p:nvSpPr>
          <p:cNvPr id="261" name="Google Shape;261;g11e1ed077a0_1_102"/>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2" name="Google Shape;262;g11e1ed077a0_1_10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 name="Shape 263"/>
        <p:cNvGrpSpPr/>
        <p:nvPr/>
      </p:nvGrpSpPr>
      <p:grpSpPr>
        <a:xfrm>
          <a:off x="0" y="0"/>
          <a:ext cx="0" cy="0"/>
          <a:chOff x="0" y="0"/>
          <a:chExt cx="0" cy="0"/>
        </a:xfrm>
      </p:grpSpPr>
      <p:sp>
        <p:nvSpPr>
          <p:cNvPr id="264" name="Google Shape;264;g11e1ed077a0_1_10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5" name="Google Shape;265;g11e1ed077a0_1_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66" name="Google Shape;266;g11e1ed077a0_1_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7" name="Google Shape;267;g11e1ed077a0_1_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8" name="Google Shape;268;g11e1ed077a0_1_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9" name="Google Shape;269;g11e1ed077a0_1_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0" name="Google Shape;270;g11e1ed077a0_1_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1" name="Google Shape;271;g11e1ed077a0_1_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72" name="Google Shape;272;g11e1ed077a0_1_105"/>
          <p:cNvGrpSpPr/>
          <p:nvPr/>
        </p:nvGrpSpPr>
        <p:grpSpPr>
          <a:xfrm>
            <a:off x="283668" y="259895"/>
            <a:ext cx="226001" cy="222980"/>
            <a:chOff x="283668" y="251687"/>
            <a:chExt cx="226001" cy="222980"/>
          </a:xfrm>
        </p:grpSpPr>
        <p:sp>
          <p:nvSpPr>
            <p:cNvPr id="273" name="Google Shape;273;g11e1ed077a0_1_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74" name="Google Shape;274;g11e1ed077a0_1_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75" name="Google Shape;275;g11e1ed077a0_1_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76" name="Google Shape;276;g11e1ed077a0_1_105"/>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g11e1ed077a0_1_10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78" name="Google Shape;278;g11e1ed077a0_1_10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 name="Google Shape;3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279" name="Shape 279"/>
        <p:cNvGrpSpPr/>
        <p:nvPr/>
      </p:nvGrpSpPr>
      <p:grpSpPr>
        <a:xfrm>
          <a:off x="0" y="0"/>
          <a:ext cx="0" cy="0"/>
          <a:chOff x="0" y="0"/>
          <a:chExt cx="0" cy="0"/>
        </a:xfrm>
      </p:grpSpPr>
      <p:sp>
        <p:nvSpPr>
          <p:cNvPr id="280" name="Google Shape;280;g11e1ed077a0_1_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1" name="Google Shape;281;g11e1ed077a0_1_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2" name="Google Shape;282;g11e1ed077a0_1_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3" name="Google Shape;283;g11e1ed077a0_1_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84" name="Google Shape;284;g11e1ed077a0_1_121"/>
          <p:cNvGrpSpPr/>
          <p:nvPr/>
        </p:nvGrpSpPr>
        <p:grpSpPr>
          <a:xfrm>
            <a:off x="283668" y="259895"/>
            <a:ext cx="226001" cy="222980"/>
            <a:chOff x="283668" y="251687"/>
            <a:chExt cx="226001" cy="222980"/>
          </a:xfrm>
        </p:grpSpPr>
        <p:sp>
          <p:nvSpPr>
            <p:cNvPr id="285" name="Google Shape;285;g11e1ed077a0_1_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6" name="Google Shape;286;g11e1ed077a0_1_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7" name="Google Shape;287;g11e1ed077a0_1_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88" name="Google Shape;288;g11e1ed077a0_1_12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89" name="Google Shape;289;g11e1ed077a0_1_12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90" name="Google Shape;290;g11e1ed077a0_1_121"/>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 name="Shape 291"/>
        <p:cNvGrpSpPr/>
        <p:nvPr/>
      </p:nvGrpSpPr>
      <p:grpSpPr>
        <a:xfrm>
          <a:off x="0" y="0"/>
          <a:ext cx="0" cy="0"/>
          <a:chOff x="0" y="0"/>
          <a:chExt cx="0" cy="0"/>
        </a:xfrm>
      </p:grpSpPr>
      <p:sp>
        <p:nvSpPr>
          <p:cNvPr id="292" name="Google Shape;292;g11e1ed077a0_1_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g11e1ed077a0_1_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sp>
        <p:nvSpPr>
          <p:cNvPr id="295" name="Google Shape;295;g11e1ed077a0_1_1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6" name="Google Shape;296;g11e1ed077a0_1_1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7" name="Google Shape;297;g11e1ed077a0_1_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8" name="Shape 298"/>
        <p:cNvGrpSpPr/>
        <p:nvPr/>
      </p:nvGrpSpPr>
      <p:grpSpPr>
        <a:xfrm>
          <a:off x="0" y="0"/>
          <a:ext cx="0" cy="0"/>
          <a:chOff x="0" y="0"/>
          <a:chExt cx="0" cy="0"/>
        </a:xfrm>
      </p:grpSpPr>
      <p:sp>
        <p:nvSpPr>
          <p:cNvPr id="299" name="Google Shape;299;g11e1ed077a0_1_1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0" name="Google Shape;300;g11e1ed077a0_1_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 name="Shape 301"/>
        <p:cNvGrpSpPr/>
        <p:nvPr/>
      </p:nvGrpSpPr>
      <p:grpSpPr>
        <a:xfrm>
          <a:off x="0" y="0"/>
          <a:ext cx="0" cy="0"/>
          <a:chOff x="0" y="0"/>
          <a:chExt cx="0" cy="0"/>
        </a:xfrm>
      </p:grpSpPr>
      <p:sp>
        <p:nvSpPr>
          <p:cNvPr id="302" name="Google Shape;302;g11e1ed077a0_1_1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1e1ed077a0_1_1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4" name="Google Shape;304;g11e1ed077a0_1_1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5" name="Google Shape;305;g11e1ed077a0_1_1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06" name="Google Shape;306;g11e1ed077a0_1_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 name="Shape 307"/>
        <p:cNvGrpSpPr/>
        <p:nvPr/>
      </p:nvGrpSpPr>
      <p:grpSpPr>
        <a:xfrm>
          <a:off x="0" y="0"/>
          <a:ext cx="0" cy="0"/>
          <a:chOff x="0" y="0"/>
          <a:chExt cx="0" cy="0"/>
        </a:xfrm>
      </p:grpSpPr>
      <p:sp>
        <p:nvSpPr>
          <p:cNvPr id="308" name="Google Shape;308;g11e1ed077a0_1_1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09" name="Google Shape;309;g11e1ed077a0_1_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0" name="Shape 310"/>
        <p:cNvGrpSpPr/>
        <p:nvPr/>
      </p:nvGrpSpPr>
      <p:grpSpPr>
        <a:xfrm>
          <a:off x="0" y="0"/>
          <a:ext cx="0" cy="0"/>
          <a:chOff x="0" y="0"/>
          <a:chExt cx="0" cy="0"/>
        </a:xfrm>
      </p:grpSpPr>
      <p:sp>
        <p:nvSpPr>
          <p:cNvPr id="311" name="Google Shape;311;g11e1ed077a0_1_15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2" name="Google Shape;312;g11e1ed077a0_1_15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13" name="Google Shape;313;g11e1ed077a0_1_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4" name="Shape 314"/>
        <p:cNvGrpSpPr/>
        <p:nvPr/>
      </p:nvGrpSpPr>
      <p:grpSpPr>
        <a:xfrm>
          <a:off x="0" y="0"/>
          <a:ext cx="0" cy="0"/>
          <a:chOff x="0" y="0"/>
          <a:chExt cx="0" cy="0"/>
        </a:xfrm>
      </p:grpSpPr>
      <p:sp>
        <p:nvSpPr>
          <p:cNvPr id="315" name="Google Shape;315;g11e1ed077a0_1_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16" name="Shape 316"/>
        <p:cNvGrpSpPr/>
        <p:nvPr/>
      </p:nvGrpSpPr>
      <p:grpSpPr>
        <a:xfrm>
          <a:off x="0" y="0"/>
          <a:ext cx="0" cy="0"/>
          <a:chOff x="0" y="0"/>
          <a:chExt cx="0" cy="0"/>
        </a:xfrm>
      </p:grpSpPr>
      <p:sp>
        <p:nvSpPr>
          <p:cNvPr id="317" name="Google Shape;317;g11e1ed077a0_1_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g11e1ed077a0_1_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9" name="Google Shape;319;g11e1ed077a0_1_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20" name="Shape 320"/>
        <p:cNvGrpSpPr/>
        <p:nvPr/>
      </p:nvGrpSpPr>
      <p:grpSpPr>
        <a:xfrm>
          <a:off x="0" y="0"/>
          <a:ext cx="0" cy="0"/>
          <a:chOff x="0" y="0"/>
          <a:chExt cx="0" cy="0"/>
        </a:xfrm>
      </p:grpSpPr>
      <p:sp>
        <p:nvSpPr>
          <p:cNvPr id="321" name="Google Shape;321;g11e1ed077a0_1_1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2" name="Google Shape;322;g11e1ed077a0_1_1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3" name="Google Shape;323;g11e1ed077a0_1_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24" name="Shape 324"/>
        <p:cNvGrpSpPr/>
        <p:nvPr/>
      </p:nvGrpSpPr>
      <p:grpSpPr>
        <a:xfrm>
          <a:off x="0" y="0"/>
          <a:ext cx="0" cy="0"/>
          <a:chOff x="0" y="0"/>
          <a:chExt cx="0" cy="0"/>
        </a:xfrm>
      </p:grpSpPr>
      <p:sp>
        <p:nvSpPr>
          <p:cNvPr id="325" name="Google Shape;325;g11e1ed077a0_1_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6" name="Google Shape;326;g11e1ed077a0_1_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7" name="Google Shape;327;g11e1ed077a0_1_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28" name="Shape 328"/>
        <p:cNvGrpSpPr/>
        <p:nvPr/>
      </p:nvGrpSpPr>
      <p:grpSpPr>
        <a:xfrm>
          <a:off x="0" y="0"/>
          <a:ext cx="0" cy="0"/>
          <a:chOff x="0" y="0"/>
          <a:chExt cx="0" cy="0"/>
        </a:xfrm>
      </p:grpSpPr>
      <p:sp>
        <p:nvSpPr>
          <p:cNvPr id="329" name="Google Shape;329;g11e1ed077a0_1_1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0" name="Google Shape;330;g11e1ed077a0_1_1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1" name="Google Shape;331;g11e1ed077a0_1_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1" name="Google Shape;5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4" name="Google Shape;5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theme" Target="../theme/theme3.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6" Type="http://schemas.openxmlformats.org/officeDocument/2006/relationships/theme" Target="../theme/theme1.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6" Type="http://schemas.openxmlformats.org/officeDocument/2006/relationships/theme" Target="../theme/theme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 name="Shape 98"/>
        <p:cNvGrpSpPr/>
        <p:nvPr/>
      </p:nvGrpSpPr>
      <p:grpSpPr>
        <a:xfrm>
          <a:off x="0" y="0"/>
          <a:ext cx="0" cy="0"/>
          <a:chOff x="0" y="0"/>
          <a:chExt cx="0" cy="0"/>
        </a:xfrm>
      </p:grpSpPr>
      <p:sp>
        <p:nvSpPr>
          <p:cNvPr id="99" name="Google Shape;99;g114681adc62_1_5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0" name="Google Shape;100;g114681adc62_1_5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1" name="Google Shape;101;g114681adc62_1_5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2" name="Shape 182"/>
        <p:cNvGrpSpPr/>
        <p:nvPr/>
      </p:nvGrpSpPr>
      <p:grpSpPr>
        <a:xfrm>
          <a:off x="0" y="0"/>
          <a:ext cx="0" cy="0"/>
          <a:chOff x="0" y="0"/>
          <a:chExt cx="0" cy="0"/>
        </a:xfrm>
      </p:grpSpPr>
      <p:sp>
        <p:nvSpPr>
          <p:cNvPr id="183" name="Google Shape;183;g114681adc62_1_1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4" name="Google Shape;184;g114681adc62_1_1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5" name="Google Shape;185;g114681adc62_1_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5" name="Shape 255"/>
        <p:cNvGrpSpPr/>
        <p:nvPr/>
      </p:nvGrpSpPr>
      <p:grpSpPr>
        <a:xfrm>
          <a:off x="0" y="0"/>
          <a:ext cx="0" cy="0"/>
          <a:chOff x="0" y="0"/>
          <a:chExt cx="0" cy="0"/>
        </a:xfrm>
      </p:grpSpPr>
      <p:sp>
        <p:nvSpPr>
          <p:cNvPr id="256" name="Google Shape;256;g11e1ed077a0_1_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7" name="Google Shape;257;g11e1ed077a0_1_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58" name="Google Shape;258;g11e1ed077a0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335" name="Shape 335"/>
        <p:cNvGrpSpPr/>
        <p:nvPr/>
      </p:nvGrpSpPr>
      <p:grpSpPr>
        <a:xfrm>
          <a:off x="0" y="0"/>
          <a:ext cx="0" cy="0"/>
          <a:chOff x="0" y="0"/>
          <a:chExt cx="0" cy="0"/>
        </a:xfrm>
      </p:grpSpPr>
      <p:sp>
        <p:nvSpPr>
          <p:cNvPr id="336" name="Google Shape;336;g115cf2fede4_0_5"/>
          <p:cNvSpPr txBox="1"/>
          <p:nvPr/>
        </p:nvSpPr>
        <p:spPr>
          <a:xfrm>
            <a:off x="2463075" y="2507550"/>
            <a:ext cx="5869200" cy="100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700" u="none" cap="none" strike="noStrike">
                <a:solidFill>
                  <a:srgbClr val="FFFFFF"/>
                </a:solidFill>
                <a:latin typeface="Montserrat"/>
                <a:ea typeface="Montserrat"/>
                <a:cs typeface="Montserrat"/>
                <a:sym typeface="Montserrat"/>
              </a:rPr>
              <a:t>DOM</a:t>
            </a:r>
            <a:endParaRPr b="1" i="0" sz="2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Montserrat"/>
                <a:ea typeface="Montserrat"/>
                <a:cs typeface="Montserrat"/>
                <a:sym typeface="Montserrat"/>
              </a:rPr>
              <a:t>Gold </a:t>
            </a:r>
            <a:r>
              <a:rPr b="0" i="0" lang="en" sz="1400" u="none" cap="none" strike="noStrike">
                <a:solidFill>
                  <a:schemeClr val="lt1"/>
                </a:solidFill>
                <a:latin typeface="Montserrat"/>
                <a:ea typeface="Montserrat"/>
                <a:cs typeface="Montserrat"/>
                <a:sym typeface="Montserrat"/>
              </a:rPr>
              <a:t>- Chapter 4 - Topic 2</a:t>
            </a:r>
            <a:endParaRPr b="1" i="0" sz="1400" u="none" cap="none" strike="noStrike">
              <a:solidFill>
                <a:srgbClr val="FFFFFF"/>
              </a:solidFill>
              <a:latin typeface="Montserrat"/>
              <a:ea typeface="Montserrat"/>
              <a:cs typeface="Montserrat"/>
              <a:sym typeface="Montserrat"/>
            </a:endParaRPr>
          </a:p>
        </p:txBody>
      </p:sp>
      <p:cxnSp>
        <p:nvCxnSpPr>
          <p:cNvPr id="337" name="Google Shape;337;g115cf2fede4_0_5"/>
          <p:cNvCxnSpPr/>
          <p:nvPr/>
        </p:nvCxnSpPr>
        <p:spPr>
          <a:xfrm flipH="1" rot="10800000">
            <a:off x="705500" y="3560750"/>
            <a:ext cx="7727400" cy="57300"/>
          </a:xfrm>
          <a:prstGeom prst="straightConnector1">
            <a:avLst/>
          </a:prstGeom>
          <a:noFill/>
          <a:ln cap="flat" cmpd="sng" w="9525">
            <a:solidFill>
              <a:srgbClr val="FFFFFF"/>
            </a:solidFill>
            <a:prstDash val="solid"/>
            <a:round/>
            <a:headEnd len="sm" w="sm" type="none"/>
            <a:tailEnd len="sm" w="sm" type="none"/>
          </a:ln>
        </p:spPr>
      </p:cxnSp>
      <p:pic>
        <p:nvPicPr>
          <p:cNvPr id="338" name="Google Shape;338;g115cf2fede4_0_5"/>
          <p:cNvPicPr preferRelativeResize="0"/>
          <p:nvPr/>
        </p:nvPicPr>
        <p:blipFill rotWithShape="1">
          <a:blip r:embed="rId3">
            <a:alphaModFix/>
          </a:blip>
          <a:srcRect b="0" l="0" r="0" t="0"/>
          <a:stretch/>
        </p:blipFill>
        <p:spPr>
          <a:xfrm>
            <a:off x="1037425" y="1951500"/>
            <a:ext cx="1181925" cy="143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3" name="Shape 453"/>
        <p:cNvGrpSpPr/>
        <p:nvPr/>
      </p:nvGrpSpPr>
      <p:grpSpPr>
        <a:xfrm>
          <a:off x="0" y="0"/>
          <a:ext cx="0" cy="0"/>
          <a:chOff x="0" y="0"/>
          <a:chExt cx="0" cy="0"/>
        </a:xfrm>
      </p:grpSpPr>
      <p:sp>
        <p:nvSpPr>
          <p:cNvPr id="454" name="Google Shape;454;p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5" name="Google Shape;455;p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6" name="Google Shape;456;p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7" name="Google Shape;457;p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8" name="Google Shape;458;p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di JavaScript</a:t>
            </a:r>
            <a:endParaRPr b="1" i="0" sz="1200" u="none" cap="none" strike="noStrike">
              <a:solidFill>
                <a:schemeClr val="lt1"/>
              </a:solidFill>
              <a:latin typeface="Montserrat"/>
              <a:ea typeface="Montserrat"/>
              <a:cs typeface="Montserrat"/>
              <a:sym typeface="Montserrat"/>
            </a:endParaRPr>
          </a:p>
        </p:txBody>
      </p:sp>
      <p:sp>
        <p:nvSpPr>
          <p:cNvPr id="459" name="Google Shape;459;p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0" name="Google Shape;460;p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61" name="Google Shape;461;p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62" name="Google Shape;462;p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3" name="Google Shape;463;p9"/>
          <p:cNvSpPr txBox="1"/>
          <p:nvPr/>
        </p:nvSpPr>
        <p:spPr>
          <a:xfrm>
            <a:off x="509675" y="1120125"/>
            <a:ext cx="3272700" cy="2990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Kayak yang udah kita tahu, DOM adalah sebuah object untuk memodelkan dokumen HTML.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Nah, </a:t>
            </a:r>
            <a:r>
              <a:rPr b="1" i="0" lang="en" sz="1000" u="none" cap="none" strike="noStrike">
                <a:solidFill>
                  <a:schemeClr val="dk1"/>
                </a:solidFill>
                <a:latin typeface="Montserrat"/>
                <a:ea typeface="Montserrat"/>
                <a:cs typeface="Montserrat"/>
                <a:sym typeface="Montserrat"/>
              </a:rPr>
              <a:t>pada JavaScript, object DOM itu bernama document. </a:t>
            </a:r>
            <a:r>
              <a:rPr b="0" i="0" lang="en" sz="1000" u="none" cap="none" strike="noStrike">
                <a:solidFill>
                  <a:schemeClr val="dk1"/>
                </a:solidFill>
                <a:latin typeface="Montserrat"/>
                <a:ea typeface="Montserrat"/>
                <a:cs typeface="Montserrat"/>
                <a:sym typeface="Montserrat"/>
              </a:rPr>
              <a:t>Object DOM ini berisi segala hal yang kita butuhkan untuk melakukan manipulasi HTML.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br>
              <a:rPr b="0" i="0" lang="en" sz="1000" u="none" cap="none" strike="noStrike">
                <a:solidFill>
                  <a:schemeClr val="dk1"/>
                </a:solidFill>
                <a:latin typeface="Montserrat"/>
                <a:ea typeface="Montserrat"/>
                <a:cs typeface="Montserrat"/>
                <a:sym typeface="Montserrat"/>
              </a:rPr>
            </a:br>
            <a:r>
              <a:rPr b="0" i="0" lang="en" sz="1000" u="none" cap="none" strike="noStrike">
                <a:solidFill>
                  <a:schemeClr val="dk1"/>
                </a:solidFill>
                <a:latin typeface="Montserrat"/>
                <a:ea typeface="Montserrat"/>
                <a:cs typeface="Montserrat"/>
                <a:sym typeface="Montserrat"/>
              </a:rPr>
              <a:t>Jadi, kalo kamu ketik “document” pada console JavaScript kayak contoh di samping, maka yang akan tampil adalah kode HTML.</a:t>
            </a:r>
            <a:endParaRPr b="0" i="0" sz="1000" u="none" cap="none" strike="noStrike">
              <a:solidFill>
                <a:schemeClr val="dk1"/>
              </a:solidFill>
              <a:latin typeface="Montserrat"/>
              <a:ea typeface="Montserrat"/>
              <a:cs typeface="Montserrat"/>
              <a:sym typeface="Montserrat"/>
            </a:endParaRPr>
          </a:p>
        </p:txBody>
      </p:sp>
      <p:pic>
        <p:nvPicPr>
          <p:cNvPr id="464" name="Google Shape;464;p9"/>
          <p:cNvPicPr preferRelativeResize="0"/>
          <p:nvPr/>
        </p:nvPicPr>
        <p:blipFill rotWithShape="1">
          <a:blip r:embed="rId4">
            <a:alphaModFix/>
          </a:blip>
          <a:srcRect b="0" l="0" r="0" t="0"/>
          <a:stretch/>
        </p:blipFill>
        <p:spPr>
          <a:xfrm>
            <a:off x="4114800" y="1457125"/>
            <a:ext cx="4669776" cy="2653700"/>
          </a:xfrm>
          <a:prstGeom prst="rect">
            <a:avLst/>
          </a:prstGeom>
          <a:noFill/>
          <a:ln>
            <a:noFill/>
          </a:ln>
        </p:spPr>
      </p:pic>
      <p:sp>
        <p:nvSpPr>
          <p:cNvPr id="465" name="Google Shape;46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p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1" name="Google Shape;471;p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2" name="Google Shape;472;p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3" name="Google Shape;473;p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4" name="Google Shape;474;p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5" name="Google Shape;475;p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76" name="Google Shape;476;p1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77" name="Google Shape;477;p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8" name="Google Shape;478;p10"/>
          <p:cNvSpPr txBox="1"/>
          <p:nvPr/>
        </p:nvSpPr>
        <p:spPr>
          <a:xfrm>
            <a:off x="509675" y="1008275"/>
            <a:ext cx="7962900" cy="1329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000" u="none" cap="none" strike="noStrike">
                <a:solidFill>
                  <a:schemeClr val="dk1"/>
                </a:solidFill>
                <a:latin typeface="Montserrat"/>
                <a:ea typeface="Montserrat"/>
                <a:cs typeface="Montserrat"/>
                <a:sym typeface="Montserrat"/>
              </a:rPr>
              <a:t>Dalam </a:t>
            </a:r>
            <a:r>
              <a:rPr b="1" i="0" lang="en" sz="1000" u="none" cap="none" strike="noStrike">
                <a:solidFill>
                  <a:srgbClr val="434343"/>
                </a:solidFill>
                <a:latin typeface="Montserrat"/>
                <a:ea typeface="Montserrat"/>
                <a:cs typeface="Montserrat"/>
                <a:sym typeface="Montserrat"/>
              </a:rPr>
              <a:t>object</a:t>
            </a:r>
            <a:r>
              <a:rPr b="1" i="0" lang="en" sz="1000" u="none" cap="none" strike="noStrike">
                <a:solidFill>
                  <a:schemeClr val="dk1"/>
                </a:solidFill>
                <a:latin typeface="Montserrat"/>
                <a:ea typeface="Montserrat"/>
                <a:cs typeface="Montserrat"/>
                <a:sym typeface="Montserrat"/>
              </a:rPr>
              <a:t> document, terdapat fungsi-fungsi dan atribut yang bisa kita gunakan untuk memanipulasi dokumen HTML</a:t>
            </a:r>
            <a:r>
              <a:rPr b="0" i="0" lang="en" sz="1000" u="none" cap="none" strike="noStrike">
                <a:solidFill>
                  <a:schemeClr val="dk1"/>
                </a:solidFill>
                <a:latin typeface="Montserrat"/>
                <a:ea typeface="Montserrat"/>
                <a:cs typeface="Montserrat"/>
                <a:sym typeface="Montserrat"/>
              </a:rPr>
              <a:t>. Contohnya fungsi document.write() yang digunakan untuk menulis sesuatu ke dokumen HTML.</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Kalo kamu mengetik kode berikut ini di dalam console JavaScript Chrome:</a:t>
            </a:r>
            <a:endParaRPr b="0" i="0" sz="1000" u="none" cap="none" strike="noStrike">
              <a:solidFill>
                <a:srgbClr val="434343"/>
              </a:solidFill>
              <a:latin typeface="Montserrat"/>
              <a:ea typeface="Montserrat"/>
              <a:cs typeface="Montserrat"/>
              <a:sym typeface="Montserrat"/>
            </a:endParaRPr>
          </a:p>
        </p:txBody>
      </p:sp>
      <p:sp>
        <p:nvSpPr>
          <p:cNvPr id="479" name="Google Shape;479;p10"/>
          <p:cNvSpPr txBox="1"/>
          <p:nvPr/>
        </p:nvSpPr>
        <p:spPr>
          <a:xfrm>
            <a:off x="543875" y="3417150"/>
            <a:ext cx="6958500" cy="425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Maka hasilnya akan langsung muncul pada dokumen HTML seperti gambar di bawah ini:</a:t>
            </a:r>
            <a:endParaRPr b="0" i="0" sz="1000" u="none" cap="none" strike="noStrike">
              <a:solidFill>
                <a:srgbClr val="000000"/>
              </a:solidFill>
              <a:latin typeface="Montserrat"/>
              <a:ea typeface="Montserrat"/>
              <a:cs typeface="Montserrat"/>
              <a:sym typeface="Montserrat"/>
            </a:endParaRPr>
          </a:p>
        </p:txBody>
      </p:sp>
      <p:pic>
        <p:nvPicPr>
          <p:cNvPr id="480" name="Google Shape;480;p10"/>
          <p:cNvPicPr preferRelativeResize="0"/>
          <p:nvPr/>
        </p:nvPicPr>
        <p:blipFill rotWithShape="1">
          <a:blip r:embed="rId4">
            <a:alphaModFix/>
          </a:blip>
          <a:srcRect b="0" l="0" r="0" t="0"/>
          <a:stretch/>
        </p:blipFill>
        <p:spPr>
          <a:xfrm>
            <a:off x="3198713" y="3956850"/>
            <a:ext cx="2746566" cy="753675"/>
          </a:xfrm>
          <a:prstGeom prst="rect">
            <a:avLst/>
          </a:prstGeom>
          <a:noFill/>
          <a:ln>
            <a:noFill/>
          </a:ln>
        </p:spPr>
      </p:pic>
      <p:sp>
        <p:nvSpPr>
          <p:cNvPr id="481" name="Google Shape;481;p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di JavaScript</a:t>
            </a:r>
            <a:endParaRPr b="1" i="0" sz="1200" u="none" cap="none" strike="noStrike">
              <a:solidFill>
                <a:schemeClr val="lt1"/>
              </a:solidFill>
              <a:latin typeface="Montserrat"/>
              <a:ea typeface="Montserrat"/>
              <a:cs typeface="Montserrat"/>
              <a:sym typeface="Montserrat"/>
            </a:endParaRPr>
          </a:p>
        </p:txBody>
      </p:sp>
      <p:sp>
        <p:nvSpPr>
          <p:cNvPr id="482" name="Google Shape;48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83" name="Google Shape;483;p10"/>
          <p:cNvPicPr preferRelativeResize="0"/>
          <p:nvPr/>
        </p:nvPicPr>
        <p:blipFill rotWithShape="1">
          <a:blip r:embed="rId5">
            <a:alphaModFix/>
          </a:blip>
          <a:srcRect b="0" l="0" r="0" t="0"/>
          <a:stretch/>
        </p:blipFill>
        <p:spPr>
          <a:xfrm>
            <a:off x="2366687" y="2243200"/>
            <a:ext cx="4410625" cy="977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9" name="Google Shape;489;p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0" name="Google Shape;490;p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1" name="Google Shape;491;p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2" name="Google Shape;492;p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lt1"/>
                </a:solidFill>
                <a:latin typeface="Montserrat"/>
                <a:ea typeface="Montserrat"/>
                <a:cs typeface="Montserrat"/>
                <a:sym typeface="Montserrat"/>
              </a:rPr>
              <a:t>DOM di </a:t>
            </a:r>
            <a:r>
              <a:rPr b="1" i="0" lang="en" sz="1200" u="none" cap="none" strike="noStrike">
                <a:solidFill>
                  <a:schemeClr val="lt1"/>
                </a:solidFill>
                <a:latin typeface="Montserrat"/>
                <a:ea typeface="Montserrat"/>
                <a:cs typeface="Montserrat"/>
                <a:sym typeface="Montserrat"/>
              </a:rPr>
              <a:t>JavaScript</a:t>
            </a:r>
            <a:endParaRPr b="1" i="0" sz="1200" u="none" cap="none" strike="noStrike">
              <a:solidFill>
                <a:schemeClr val="lt1"/>
              </a:solidFill>
              <a:latin typeface="Montserrat"/>
              <a:ea typeface="Montserrat"/>
              <a:cs typeface="Montserrat"/>
              <a:sym typeface="Montserrat"/>
            </a:endParaRPr>
          </a:p>
        </p:txBody>
      </p:sp>
      <p:sp>
        <p:nvSpPr>
          <p:cNvPr id="493" name="Google Shape;493;p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4" name="Google Shape;494;p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95" name="Google Shape;495;p1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96" name="Google Shape;496;p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7" name="Google Shape;497;p11"/>
          <p:cNvSpPr txBox="1"/>
          <p:nvPr/>
        </p:nvSpPr>
        <p:spPr>
          <a:xfrm>
            <a:off x="445675" y="872725"/>
            <a:ext cx="3869400" cy="3790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Udah tau kan gimana peran DOM dalam menampilkan dokumen HTML?</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Jadi, </a:t>
            </a:r>
            <a:r>
              <a:rPr b="1" i="0" lang="en" sz="1000" u="none" cap="none" strike="noStrike">
                <a:solidFill>
                  <a:schemeClr val="dk1"/>
                </a:solidFill>
                <a:latin typeface="Montserrat"/>
                <a:ea typeface="Montserrat"/>
                <a:cs typeface="Montserrat"/>
                <a:sym typeface="Montserrat"/>
              </a:rPr>
              <a:t>kita bisa menggunakan DOM ketika ingin:</a:t>
            </a:r>
            <a:endParaRPr b="1"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membuat pengalaman pengguna (user experience) menjadi lebih baik;</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memanipulasi elemen HTML secara real time;</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menghindari refresh halaman setiap kali user ingin melakukan interaksi.</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0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498" name="Google Shape;49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99" name="Google Shape;499;p11"/>
          <p:cNvPicPr preferRelativeResize="0"/>
          <p:nvPr/>
        </p:nvPicPr>
        <p:blipFill rotWithShape="1">
          <a:blip r:embed="rId4">
            <a:alphaModFix/>
          </a:blip>
          <a:srcRect b="0" l="0" r="0" t="0"/>
          <a:stretch/>
        </p:blipFill>
        <p:spPr>
          <a:xfrm>
            <a:off x="4488875" y="1661050"/>
            <a:ext cx="4107075" cy="2159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503" name="Shape 503"/>
        <p:cNvGrpSpPr/>
        <p:nvPr/>
      </p:nvGrpSpPr>
      <p:grpSpPr>
        <a:xfrm>
          <a:off x="0" y="0"/>
          <a:ext cx="0" cy="0"/>
          <a:chOff x="0" y="0"/>
          <a:chExt cx="0" cy="0"/>
        </a:xfrm>
      </p:grpSpPr>
      <p:sp>
        <p:nvSpPr>
          <p:cNvPr id="504" name="Google Shape;504;p12"/>
          <p:cNvSpPr txBox="1"/>
          <p:nvPr/>
        </p:nvSpPr>
        <p:spPr>
          <a:xfrm>
            <a:off x="484625" y="2191875"/>
            <a:ext cx="4164000" cy="2428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800"/>
              <a:buFont typeface="Arial"/>
              <a:buNone/>
            </a:pPr>
            <a:r>
              <a:rPr b="1" i="0" lang="en" u="none" cap="none" strike="noStrike">
                <a:solidFill>
                  <a:schemeClr val="lt1"/>
                </a:solidFill>
                <a:latin typeface="Montserrat"/>
                <a:ea typeface="Montserrat"/>
                <a:cs typeface="Montserrat"/>
                <a:sym typeface="Montserrat"/>
              </a:rPr>
              <a:t>Terus, gimana ya caranya </a:t>
            </a:r>
            <a:r>
              <a:rPr b="1" i="0" lang="en" u="none" cap="none" strike="noStrike">
                <a:solidFill>
                  <a:schemeClr val="accent1"/>
                </a:solidFill>
                <a:latin typeface="Montserrat"/>
                <a:ea typeface="Montserrat"/>
                <a:cs typeface="Montserrat"/>
                <a:sym typeface="Montserrat"/>
              </a:rPr>
              <a:t>mengakses element tertentu dengan DOM?</a:t>
            </a:r>
            <a:endParaRPr b="1" i="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800"/>
              <a:buFont typeface="Arial"/>
              <a:buNone/>
            </a:pPr>
            <a:r>
              <a:t/>
            </a:r>
            <a:endParaRPr b="1" i="0" u="none" cap="none" strike="noStrike">
              <a:solidFill>
                <a:schemeClr val="lt1"/>
              </a:solidFill>
              <a:latin typeface="Montserrat"/>
              <a:ea typeface="Montserrat"/>
              <a:cs typeface="Montserrat"/>
              <a:sym typeface="Montserrat"/>
            </a:endParaRPr>
          </a:p>
        </p:txBody>
      </p:sp>
      <p:sp>
        <p:nvSpPr>
          <p:cNvPr id="505" name="Google Shape;505;p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6" name="Google Shape;506;p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7" name="Google Shape;507;p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8" name="Google Shape;508;p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9" name="Google Shape;509;p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10" name="Google Shape;510;p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1" name="Google Shape;511;p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12" name="Google Shape;512;p1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13" name="Google Shape;513;p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14" name="Google Shape;514;p12"/>
          <p:cNvPicPr preferRelativeResize="0"/>
          <p:nvPr/>
        </p:nvPicPr>
        <p:blipFill rotWithShape="1">
          <a:blip r:embed="rId4">
            <a:alphaModFix/>
          </a:blip>
          <a:srcRect b="0" l="0" r="0" t="0"/>
          <a:stretch/>
        </p:blipFill>
        <p:spPr>
          <a:xfrm>
            <a:off x="4181600" y="1012424"/>
            <a:ext cx="4550399" cy="3575626"/>
          </a:xfrm>
          <a:prstGeom prst="rect">
            <a:avLst/>
          </a:prstGeom>
          <a:noFill/>
          <a:ln>
            <a:noFill/>
          </a:ln>
        </p:spPr>
      </p:pic>
      <p:sp>
        <p:nvSpPr>
          <p:cNvPr id="515" name="Google Shape;51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9" name="Shape 519"/>
        <p:cNvGrpSpPr/>
        <p:nvPr/>
      </p:nvGrpSpPr>
      <p:grpSpPr>
        <a:xfrm>
          <a:off x="0" y="0"/>
          <a:ext cx="0" cy="0"/>
          <a:chOff x="0" y="0"/>
          <a:chExt cx="0" cy="0"/>
        </a:xfrm>
      </p:grpSpPr>
      <p:sp>
        <p:nvSpPr>
          <p:cNvPr id="520" name="Google Shape;520;p13"/>
          <p:cNvSpPr txBox="1"/>
          <p:nvPr/>
        </p:nvSpPr>
        <p:spPr>
          <a:xfrm>
            <a:off x="509675" y="2469075"/>
            <a:ext cx="3878700" cy="2351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Gambar di samping adalah contoh struktur DOM. Object document yang ada dalam DOM adalah representasi model dari dokumen HTML. Object ini berisi kumpulan fungsi dan atribut berupa object dari elemen HTML.</a:t>
            </a:r>
            <a:br>
              <a:rPr b="0" i="0" lang="en" sz="1000" u="none" cap="none" strike="noStrike">
                <a:solidFill>
                  <a:schemeClr val="dk1"/>
                </a:solidFill>
                <a:latin typeface="Montserrat"/>
                <a:ea typeface="Montserrat"/>
                <a:cs typeface="Montserrat"/>
                <a:sym typeface="Montserrat"/>
              </a:rPr>
            </a:br>
            <a:br>
              <a:rPr b="0" i="0" lang="en" sz="1000" u="none" cap="none" strike="noStrike">
                <a:solidFill>
                  <a:schemeClr val="dk1"/>
                </a:solidFill>
                <a:latin typeface="Montserrat"/>
                <a:ea typeface="Montserrat"/>
                <a:cs typeface="Montserrat"/>
                <a:sym typeface="Montserrat"/>
              </a:rPr>
            </a:br>
            <a:r>
              <a:rPr b="0" i="0" lang="en" sz="1000" u="none" cap="none" strike="noStrike">
                <a:solidFill>
                  <a:schemeClr val="dk1"/>
                </a:solidFill>
                <a:latin typeface="Montserrat"/>
                <a:ea typeface="Montserrat"/>
                <a:cs typeface="Montserrat"/>
                <a:sym typeface="Montserrat"/>
              </a:rPr>
              <a:t>Nah, struktur ini akan memudahkan kita dalam menggunakan element tertentu dengan DOM. Dimana kita bisa mengakses element (DOM selector) dan membuat serta menghapus element (DOM manipulation).</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521" name="Google Shape;521;p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2" name="Google Shape;522;p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3" name="Google Shape;523;p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4" name="Google Shape;524;p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5" name="Google Shape;525;p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26" name="Google Shape;526;p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27" name="Google Shape;527;p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28" name="Google Shape;528;p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29" name="Google Shape;529;p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0" name="Google Shape;53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31" name="Google Shape;531;p13"/>
          <p:cNvPicPr preferRelativeResize="0"/>
          <p:nvPr/>
        </p:nvPicPr>
        <p:blipFill rotWithShape="1">
          <a:blip r:embed="rId4">
            <a:alphaModFix/>
          </a:blip>
          <a:srcRect b="0" l="0" r="0" t="0"/>
          <a:stretch/>
        </p:blipFill>
        <p:spPr>
          <a:xfrm>
            <a:off x="4635500" y="912479"/>
            <a:ext cx="4017474" cy="39262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7" name="Google Shape;537;p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8" name="Google Shape;538;p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9" name="Google Shape;539;p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0" name="Google Shape;540;p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41" name="Google Shape;541;p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2" name="Google Shape;542;p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43" name="Google Shape;543;p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44" name="Google Shape;544;p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5" name="Google Shape;545;p14"/>
          <p:cNvSpPr txBox="1"/>
          <p:nvPr/>
        </p:nvSpPr>
        <p:spPr>
          <a:xfrm>
            <a:off x="509675" y="1238000"/>
            <a:ext cx="7962900" cy="1014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Mengakses element (DOM Selector).</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Jika kita mengetik kode seperti contoh yang ada pada gambar console di bawah ini, maka hasilnya kita bisa mengakses element tertentu yang kita inginkan (DOM selector). Misalnya &lt;head&gt;, &lt;body&gt;, dan lain-lain. Bahkan, kita juga bisa mengetahui panjang dari suatu element &lt;title&gt;.</a:t>
            </a:r>
            <a:endParaRPr b="0" i="0" sz="1000" u="none" cap="none" strike="noStrike">
              <a:solidFill>
                <a:srgbClr val="434343"/>
              </a:solidFill>
              <a:latin typeface="Montserrat"/>
              <a:ea typeface="Montserrat"/>
              <a:cs typeface="Montserrat"/>
              <a:sym typeface="Montserrat"/>
            </a:endParaRPr>
          </a:p>
        </p:txBody>
      </p:sp>
      <p:pic>
        <p:nvPicPr>
          <p:cNvPr id="546" name="Google Shape;546;p14"/>
          <p:cNvPicPr preferRelativeResize="0"/>
          <p:nvPr/>
        </p:nvPicPr>
        <p:blipFill rotWithShape="1">
          <a:blip r:embed="rId4">
            <a:alphaModFix/>
          </a:blip>
          <a:srcRect b="0" l="0" r="0" t="0"/>
          <a:stretch/>
        </p:blipFill>
        <p:spPr>
          <a:xfrm>
            <a:off x="1498500" y="2518608"/>
            <a:ext cx="6147000" cy="1721534"/>
          </a:xfrm>
          <a:prstGeom prst="rect">
            <a:avLst/>
          </a:prstGeom>
          <a:noFill/>
          <a:ln>
            <a:noFill/>
          </a:ln>
        </p:spPr>
      </p:pic>
      <p:sp>
        <p:nvSpPr>
          <p:cNvPr id="547" name="Google Shape;54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1" name="Shape 551"/>
        <p:cNvGrpSpPr/>
        <p:nvPr/>
      </p:nvGrpSpPr>
      <p:grpSpPr>
        <a:xfrm>
          <a:off x="0" y="0"/>
          <a:ext cx="0" cy="0"/>
          <a:chOff x="0" y="0"/>
          <a:chExt cx="0" cy="0"/>
        </a:xfrm>
      </p:grpSpPr>
      <p:sp>
        <p:nvSpPr>
          <p:cNvPr id="552" name="Google Shape;552;p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3" name="Google Shape;553;p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4" name="Google Shape;554;p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5" name="Google Shape;555;p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6" name="Google Shape;556;p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57" name="Google Shape;557;p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58" name="Google Shape;558;p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59" name="Google Shape;559;p1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60" name="Google Shape;560;p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1" name="Google Shape;561;p15"/>
          <p:cNvSpPr txBox="1"/>
          <p:nvPr/>
        </p:nvSpPr>
        <p:spPr>
          <a:xfrm>
            <a:off x="509575" y="1690275"/>
            <a:ext cx="8026500" cy="325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Terus, jika kita ingin mengakses suatu element yang spesifik, terdapat beberapa fungsi yang bisa digunakan:</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1200"/>
              </a:spcBef>
              <a:spcAft>
                <a:spcPts val="0"/>
              </a:spcAft>
              <a:buClr>
                <a:schemeClr val="dk1"/>
              </a:buClr>
              <a:buSzPts val="1100"/>
              <a:buFont typeface="Arial"/>
              <a:buNone/>
            </a:pPr>
            <a:r>
              <a:t/>
            </a:r>
            <a:endParaRPr b="1" i="0" sz="1000" u="none" cap="none" strike="noStrike">
              <a:solidFill>
                <a:schemeClr val="accent1"/>
              </a:solidFill>
              <a:latin typeface="Montserrat"/>
              <a:ea typeface="Montserrat"/>
              <a:cs typeface="Montserrat"/>
              <a:sym typeface="Montserrat"/>
            </a:endParaRPr>
          </a:p>
        </p:txBody>
      </p:sp>
      <p:sp>
        <p:nvSpPr>
          <p:cNvPr id="562" name="Google Shape;5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63" name="Google Shape;563;p15"/>
          <p:cNvPicPr preferRelativeResize="0"/>
          <p:nvPr/>
        </p:nvPicPr>
        <p:blipFill rotWithShape="1">
          <a:blip r:embed="rId4">
            <a:alphaModFix/>
          </a:blip>
          <a:srcRect b="0" l="0" r="0" t="0"/>
          <a:stretch/>
        </p:blipFill>
        <p:spPr>
          <a:xfrm>
            <a:off x="1399325" y="1617547"/>
            <a:ext cx="6345349" cy="2949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7" name="Shape 567"/>
        <p:cNvGrpSpPr/>
        <p:nvPr/>
      </p:nvGrpSpPr>
      <p:grpSpPr>
        <a:xfrm>
          <a:off x="0" y="0"/>
          <a:ext cx="0" cy="0"/>
          <a:chOff x="0" y="0"/>
          <a:chExt cx="0" cy="0"/>
        </a:xfrm>
      </p:grpSpPr>
      <p:sp>
        <p:nvSpPr>
          <p:cNvPr id="568" name="Google Shape;568;p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9" name="Google Shape;569;p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0" name="Google Shape;570;p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1" name="Google Shape;571;p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2" name="Google Shape;572;p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73" name="Google Shape;573;p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4" name="Google Shape;574;p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75" name="Google Shape;575;p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76" name="Google Shape;576;p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7" name="Google Shape;577;p16"/>
          <p:cNvSpPr txBox="1"/>
          <p:nvPr/>
        </p:nvSpPr>
        <p:spPr>
          <a:xfrm>
            <a:off x="523950" y="1425450"/>
            <a:ext cx="3175200" cy="7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000" u="none" cap="none" strike="noStrike">
                <a:solidFill>
                  <a:schemeClr val="accent1"/>
                </a:solidFill>
                <a:latin typeface="Montserrat"/>
                <a:ea typeface="Montserrat"/>
                <a:cs typeface="Montserrat"/>
                <a:sym typeface="Montserrat"/>
              </a:rPr>
              <a:t>Biar kebayang, coba kita praktekin penggunaan fungsi yang tadi ya!</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Misalnya, kita punya kode HTML seperti di samping ini~</a:t>
            </a:r>
            <a:endParaRPr b="0" i="0" sz="1000" u="none" cap="none" strike="noStrike">
              <a:solidFill>
                <a:schemeClr val="dk1"/>
              </a:solidFill>
              <a:latin typeface="Montserrat"/>
              <a:ea typeface="Montserrat"/>
              <a:cs typeface="Montserrat"/>
              <a:sym typeface="Montserrat"/>
            </a:endParaRPr>
          </a:p>
        </p:txBody>
      </p:sp>
      <p:pic>
        <p:nvPicPr>
          <p:cNvPr id="578" name="Google Shape;578;p16"/>
          <p:cNvPicPr preferRelativeResize="0"/>
          <p:nvPr/>
        </p:nvPicPr>
        <p:blipFill rotWithShape="1">
          <a:blip r:embed="rId4">
            <a:alphaModFix/>
          </a:blip>
          <a:srcRect b="0" l="0" r="0" t="0"/>
          <a:stretch/>
        </p:blipFill>
        <p:spPr>
          <a:xfrm>
            <a:off x="3812075" y="1776850"/>
            <a:ext cx="4810276" cy="2832200"/>
          </a:xfrm>
          <a:prstGeom prst="rect">
            <a:avLst/>
          </a:prstGeom>
          <a:noFill/>
          <a:ln>
            <a:noFill/>
          </a:ln>
        </p:spPr>
      </p:pic>
      <p:sp>
        <p:nvSpPr>
          <p:cNvPr id="579" name="Google Shape;579;p16"/>
          <p:cNvSpPr txBox="1"/>
          <p:nvPr/>
        </p:nvSpPr>
        <p:spPr>
          <a:xfrm>
            <a:off x="523950" y="1917325"/>
            <a:ext cx="3175200" cy="3139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300"/>
              <a:buFont typeface="Arial"/>
              <a:buNone/>
            </a:pPr>
            <a:r>
              <a:rPr b="0" i="0" lang="en" sz="1000" u="none" cap="none" strike="noStrike">
                <a:solidFill>
                  <a:schemeClr val="dk1"/>
                </a:solidFill>
                <a:latin typeface="Montserrat"/>
                <a:ea typeface="Montserrat"/>
                <a:cs typeface="Montserrat"/>
                <a:sym typeface="Montserrat"/>
              </a:rPr>
              <a:t>Dalam kode tersebut, kita coba memilih element &lt;div&gt; yang memiliki id bernama “app”. Lalu, kita ingin mengaksesnya dengan fungsi getElementById() dan menyimpannya ke dalam suatu variabel, yaitu tutorial.</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300"/>
              <a:buFont typeface="Arial"/>
              <a:buNone/>
            </a:pPr>
            <a:br>
              <a:rPr b="0" i="0" lang="en" sz="1000" u="none" cap="none" strike="noStrike">
                <a:solidFill>
                  <a:schemeClr val="dk1"/>
                </a:solidFill>
                <a:latin typeface="Montserrat"/>
                <a:ea typeface="Montserrat"/>
                <a:cs typeface="Montserrat"/>
                <a:sym typeface="Montserrat"/>
              </a:rPr>
            </a:br>
            <a:r>
              <a:rPr b="0" i="0" lang="en" sz="1000" u="none" cap="none" strike="noStrike">
                <a:solidFill>
                  <a:schemeClr val="dk1"/>
                </a:solidFill>
                <a:latin typeface="Montserrat"/>
                <a:ea typeface="Montserrat"/>
                <a:cs typeface="Montserrat"/>
                <a:sym typeface="Montserrat"/>
              </a:rPr>
              <a:t>Variabel tutorial akan menjadi sebuah object DOM dari element yang kita pilih.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3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Setelah itu, kita bisa melakukan hal apapun yang kita inginkan, seperti mengubah teks dan style CSS. </a:t>
            </a:r>
            <a:endParaRPr b="0" i="0" sz="1000" u="none" cap="none" strike="noStrike">
              <a:solidFill>
                <a:schemeClr val="dk1"/>
              </a:solidFill>
              <a:latin typeface="Montserrat"/>
              <a:ea typeface="Montserrat"/>
              <a:cs typeface="Montserrat"/>
              <a:sym typeface="Montserrat"/>
            </a:endParaRPr>
          </a:p>
        </p:txBody>
      </p:sp>
      <p:sp>
        <p:nvSpPr>
          <p:cNvPr id="580" name="Google Shape;58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4" name="Shape 584"/>
        <p:cNvGrpSpPr/>
        <p:nvPr/>
      </p:nvGrpSpPr>
      <p:grpSpPr>
        <a:xfrm>
          <a:off x="0" y="0"/>
          <a:ext cx="0" cy="0"/>
          <a:chOff x="0" y="0"/>
          <a:chExt cx="0" cy="0"/>
        </a:xfrm>
      </p:grpSpPr>
      <p:sp>
        <p:nvSpPr>
          <p:cNvPr id="585" name="Google Shape;585;p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6" name="Google Shape;586;p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7" name="Google Shape;587;p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8" name="Google Shape;588;p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9" name="Google Shape;589;p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0" name="Google Shape;590;p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91" name="Google Shape;591;p1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92" name="Google Shape;592;p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3" name="Google Shape;593;p18"/>
          <p:cNvSpPr txBox="1"/>
          <p:nvPr/>
        </p:nvSpPr>
        <p:spPr>
          <a:xfrm>
            <a:off x="509675" y="915000"/>
            <a:ext cx="7947300" cy="762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rgbClr val="000000"/>
              </a:buClr>
              <a:buSzPts val="1200"/>
              <a:buFont typeface="Arial"/>
              <a:buNone/>
            </a:pPr>
            <a:r>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200"/>
              </a:spcBef>
              <a:spcAft>
                <a:spcPts val="0"/>
              </a:spcAft>
              <a:buClr>
                <a:srgbClr val="000000"/>
              </a:buClr>
              <a:buSzPts val="1200"/>
              <a:buFont typeface="Arial"/>
              <a:buNone/>
            </a:pPr>
            <a:r>
              <a:rPr b="1" i="0" lang="en" sz="1000" u="none" cap="none" strike="noStrike">
                <a:solidFill>
                  <a:schemeClr val="accent1"/>
                </a:solidFill>
                <a:latin typeface="Montserrat"/>
                <a:ea typeface="Montserrat"/>
                <a:cs typeface="Montserrat"/>
                <a:sym typeface="Montserrat"/>
              </a:rPr>
              <a:t>Tapi, gimana ya kalo ada lebih dari satu element yang dipilih?</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200"/>
              <a:buFont typeface="Arial"/>
              <a:buNone/>
            </a:pPr>
            <a:r>
              <a:rPr b="0" i="0" lang="en" sz="1000" u="none" cap="none" strike="noStrike">
                <a:solidFill>
                  <a:srgbClr val="000000"/>
                </a:solidFill>
                <a:latin typeface="Montserrat"/>
                <a:ea typeface="Montserrat"/>
                <a:cs typeface="Montserrat"/>
                <a:sym typeface="Montserrat"/>
              </a:rPr>
              <a:t>Kalo kita mau pilih element berdasarkan nama tag atau attribute class, biasanya akan ada lebih dari satu </a:t>
            </a:r>
            <a:r>
              <a:rPr b="0" i="0" lang="en" sz="1000" u="none" cap="none" strike="noStrike">
                <a:solidFill>
                  <a:schemeClr val="dk1"/>
                </a:solidFill>
                <a:latin typeface="Montserrat"/>
                <a:ea typeface="Montserrat"/>
                <a:cs typeface="Montserrat"/>
                <a:sym typeface="Montserrat"/>
              </a:rPr>
              <a:t>element</a:t>
            </a:r>
            <a:r>
              <a:rPr b="0" i="0" lang="en" sz="1000" u="none" cap="none" strike="noStrike">
                <a:solidFill>
                  <a:srgbClr val="000000"/>
                </a:solidFill>
                <a:latin typeface="Montserrat"/>
                <a:ea typeface="Montserrat"/>
                <a:cs typeface="Montserrat"/>
                <a:sym typeface="Montserrat"/>
              </a:rPr>
              <a:t> yang dipilih. Nah, </a:t>
            </a:r>
            <a:r>
              <a:rPr b="0" i="0" lang="en" sz="1000" u="none" cap="none" strike="noStrike">
                <a:solidFill>
                  <a:schemeClr val="dk1"/>
                </a:solidFill>
                <a:latin typeface="Montserrat"/>
                <a:ea typeface="Montserrat"/>
                <a:cs typeface="Montserrat"/>
                <a:sym typeface="Montserrat"/>
              </a:rPr>
              <a:t>element</a:t>
            </a:r>
            <a:r>
              <a:rPr b="0" i="0" lang="en" sz="1000" u="none" cap="none" strike="noStrike">
                <a:solidFill>
                  <a:srgbClr val="000000"/>
                </a:solidFill>
                <a:latin typeface="Montserrat"/>
                <a:ea typeface="Montserrat"/>
                <a:cs typeface="Montserrat"/>
                <a:sym typeface="Montserrat"/>
              </a:rPr>
              <a:t> yang akan terpilih itu bakalan jadi sebuah array, karena kita memilih sekumpulan </a:t>
            </a:r>
            <a:r>
              <a:rPr b="0" i="0" lang="en" sz="1000" u="none" cap="none" strike="noStrike">
                <a:solidFill>
                  <a:schemeClr val="dk1"/>
                </a:solidFill>
                <a:latin typeface="Montserrat"/>
                <a:ea typeface="Montserrat"/>
                <a:cs typeface="Montserrat"/>
                <a:sym typeface="Montserrat"/>
              </a:rPr>
              <a:t>element</a:t>
            </a:r>
            <a:r>
              <a:rPr b="0" i="0" lang="en" sz="1000" u="none" cap="none" strike="noStrike">
                <a:solidFill>
                  <a:srgbClr val="000000"/>
                </a:solidFill>
                <a:latin typeface="Montserrat"/>
                <a:ea typeface="Montserrat"/>
                <a:cs typeface="Montserrat"/>
                <a:sym typeface="Montserrat"/>
              </a:rPr>
              <a:t>. Array itu akan berisi objek DOM dari </a:t>
            </a:r>
            <a:r>
              <a:rPr b="0" i="0" lang="en" sz="1000" u="none" cap="none" strike="noStrike">
                <a:solidFill>
                  <a:schemeClr val="dk1"/>
                </a:solidFill>
                <a:latin typeface="Montserrat"/>
                <a:ea typeface="Montserrat"/>
                <a:cs typeface="Montserrat"/>
                <a:sym typeface="Montserrat"/>
              </a:rPr>
              <a:t>element-element</a:t>
            </a:r>
            <a:r>
              <a:rPr b="0" i="0" lang="en" sz="1000" u="none" cap="none" strike="noStrike">
                <a:solidFill>
                  <a:srgbClr val="000000"/>
                </a:solidFill>
                <a:latin typeface="Montserrat"/>
                <a:ea typeface="Montserrat"/>
                <a:cs typeface="Montserrat"/>
                <a:sym typeface="Montserrat"/>
              </a:rPr>
              <a:t> yang terpilih. Biar lebih jelas, bisa diliat contoh kode di bawah ini yaa!</a:t>
            </a:r>
            <a:endParaRPr b="0" i="0" sz="1000" u="none" cap="none" strike="noStrike">
              <a:solidFill>
                <a:srgbClr val="000000"/>
              </a:solidFill>
              <a:latin typeface="Montserrat"/>
              <a:ea typeface="Montserrat"/>
              <a:cs typeface="Montserrat"/>
              <a:sym typeface="Montserrat"/>
            </a:endParaRPr>
          </a:p>
        </p:txBody>
      </p:sp>
      <p:grpSp>
        <p:nvGrpSpPr>
          <p:cNvPr id="594" name="Google Shape;594;p18"/>
          <p:cNvGrpSpPr/>
          <p:nvPr/>
        </p:nvGrpSpPr>
        <p:grpSpPr>
          <a:xfrm>
            <a:off x="691802" y="2080647"/>
            <a:ext cx="7760386" cy="2719948"/>
            <a:chOff x="588806" y="2081325"/>
            <a:chExt cx="7947144" cy="2833575"/>
          </a:xfrm>
        </p:grpSpPr>
        <p:pic>
          <p:nvPicPr>
            <p:cNvPr id="595" name="Google Shape;595;p18"/>
            <p:cNvPicPr preferRelativeResize="0"/>
            <p:nvPr/>
          </p:nvPicPr>
          <p:blipFill rotWithShape="1">
            <a:blip r:embed="rId4">
              <a:alphaModFix/>
            </a:blip>
            <a:srcRect b="0" l="0" r="46224" t="0"/>
            <a:stretch/>
          </p:blipFill>
          <p:spPr>
            <a:xfrm>
              <a:off x="588806" y="2081325"/>
              <a:ext cx="4091508" cy="2833575"/>
            </a:xfrm>
            <a:prstGeom prst="rect">
              <a:avLst/>
            </a:prstGeom>
            <a:noFill/>
            <a:ln>
              <a:noFill/>
            </a:ln>
          </p:spPr>
        </p:pic>
        <p:pic>
          <p:nvPicPr>
            <p:cNvPr id="596" name="Google Shape;596;p18"/>
            <p:cNvPicPr preferRelativeResize="0"/>
            <p:nvPr/>
          </p:nvPicPr>
          <p:blipFill rotWithShape="1">
            <a:blip r:embed="rId5">
              <a:alphaModFix/>
            </a:blip>
            <a:srcRect b="0" l="0" r="0" t="0"/>
            <a:stretch/>
          </p:blipFill>
          <p:spPr>
            <a:xfrm>
              <a:off x="4668268" y="2081325"/>
              <a:ext cx="3867682" cy="2833575"/>
            </a:xfrm>
            <a:prstGeom prst="rect">
              <a:avLst/>
            </a:prstGeom>
            <a:noFill/>
            <a:ln>
              <a:noFill/>
            </a:ln>
          </p:spPr>
        </p:pic>
      </p:grpSp>
      <p:sp>
        <p:nvSpPr>
          <p:cNvPr id="597" name="Google Shape;597;p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598" name="Google Shape;59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2" name="Shape 602"/>
        <p:cNvGrpSpPr/>
        <p:nvPr/>
      </p:nvGrpSpPr>
      <p:grpSpPr>
        <a:xfrm>
          <a:off x="0" y="0"/>
          <a:ext cx="0" cy="0"/>
          <a:chOff x="0" y="0"/>
          <a:chExt cx="0" cy="0"/>
        </a:xfrm>
      </p:grpSpPr>
      <p:sp>
        <p:nvSpPr>
          <p:cNvPr id="603" name="Google Shape;603;g115cf2fede4_1_8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4" name="Google Shape;604;g115cf2fede4_1_8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5" name="Google Shape;605;g115cf2fede4_1_8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6" name="Google Shape;606;g115cf2fede4_1_8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7" name="Google Shape;607;g115cf2fede4_1_8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8" name="Google Shape;608;g115cf2fede4_1_8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09" name="Google Shape;609;g115cf2fede4_1_8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10" name="Google Shape;610;g115cf2fede4_1_8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1" name="Google Shape;611;g115cf2fede4_1_82"/>
          <p:cNvSpPr txBox="1"/>
          <p:nvPr/>
        </p:nvSpPr>
        <p:spPr>
          <a:xfrm>
            <a:off x="480300" y="2113425"/>
            <a:ext cx="8055600" cy="762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000" u="none" cap="none" strike="noStrike">
                <a:solidFill>
                  <a:schemeClr val="dk1"/>
                </a:solidFill>
                <a:latin typeface="Montserrat"/>
                <a:ea typeface="Montserrat"/>
                <a:cs typeface="Montserrat"/>
                <a:sym typeface="Montserrat"/>
              </a:rPr>
              <a:t>Pada contoh sebelumnya, kita memiliki tiga buah paragraf dengan nama class “paragraf”. Lalu, kita coba memilih ketiga paragraf tersebut melalui JavaScript dengan metode atau fungsi getElementByClassName(). Hasilnya, variabel paragraf akan berisi sebuah array yang di dalamnya terdapat tiga buah objek DOM dari paragraf. </a:t>
            </a:r>
            <a:endParaRPr b="0" i="0" sz="1000" u="none" cap="none" strike="noStrike">
              <a:solidFill>
                <a:schemeClr val="dk1"/>
              </a:solidFill>
              <a:latin typeface="Montserrat"/>
              <a:ea typeface="Montserrat"/>
              <a:cs typeface="Montserrat"/>
              <a:sym typeface="Montserrat"/>
            </a:endParaRPr>
          </a:p>
        </p:txBody>
      </p:sp>
      <p:sp>
        <p:nvSpPr>
          <p:cNvPr id="612" name="Google Shape;612;g115cf2fede4_1_8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613" name="Google Shape;613;g115cf2fede4_1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42" name="Shape 342"/>
        <p:cNvGrpSpPr/>
        <p:nvPr/>
      </p:nvGrpSpPr>
      <p:grpSpPr>
        <a:xfrm>
          <a:off x="0" y="0"/>
          <a:ext cx="0" cy="0"/>
          <a:chOff x="0" y="0"/>
          <a:chExt cx="0" cy="0"/>
        </a:xfrm>
      </p:grpSpPr>
      <p:sp>
        <p:nvSpPr>
          <p:cNvPr id="343" name="Google Shape;343;g115cf2fede4_0_93"/>
          <p:cNvSpPr txBox="1"/>
          <p:nvPr/>
        </p:nvSpPr>
        <p:spPr>
          <a:xfrm>
            <a:off x="1723800" y="672625"/>
            <a:ext cx="5696400" cy="60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600" u="none" cap="none" strike="noStrike">
                <a:solidFill>
                  <a:schemeClr val="lt1"/>
                </a:solidFill>
                <a:latin typeface="Montserrat"/>
                <a:ea typeface="Montserrat"/>
                <a:cs typeface="Montserrat"/>
                <a:sym typeface="Montserrat"/>
              </a:rPr>
              <a:t>Selamat datang di </a:t>
            </a:r>
            <a:r>
              <a:rPr b="1" i="0" lang="en" sz="1600" u="none" cap="none" strike="noStrike">
                <a:solidFill>
                  <a:schemeClr val="accent1"/>
                </a:solidFill>
                <a:latin typeface="Montserrat"/>
                <a:ea typeface="Montserrat"/>
                <a:cs typeface="Montserrat"/>
                <a:sym typeface="Montserrat"/>
              </a:rPr>
              <a:t>Chapter 4 Topic 2</a:t>
            </a:r>
            <a:r>
              <a:rPr b="1" i="0" lang="en" sz="1600" u="none" cap="none" strike="noStrike">
                <a:solidFill>
                  <a:schemeClr val="lt1"/>
                </a:solidFill>
                <a:latin typeface="Montserrat"/>
                <a:ea typeface="Montserrat"/>
                <a:cs typeface="Montserrat"/>
                <a:sym typeface="Montserrat"/>
              </a:rPr>
              <a:t> online course </a:t>
            </a:r>
            <a:r>
              <a:rPr b="1" i="0" lang="en" sz="1600" u="none" cap="none" strike="noStrike">
                <a:solidFill>
                  <a:schemeClr val="accent1"/>
                </a:solidFill>
                <a:latin typeface="Montserrat"/>
                <a:ea typeface="Montserrat"/>
                <a:cs typeface="Montserrat"/>
                <a:sym typeface="Montserrat"/>
              </a:rPr>
              <a:t>Full-stack Web </a:t>
            </a:r>
            <a:r>
              <a:rPr b="1" i="0" lang="en" sz="1600" u="none" cap="none" strike="noStrike">
                <a:solidFill>
                  <a:schemeClr val="lt1"/>
                </a:solidFill>
                <a:latin typeface="Montserrat"/>
                <a:ea typeface="Montserrat"/>
                <a:cs typeface="Montserrat"/>
                <a:sym typeface="Montserrat"/>
              </a:rPr>
              <a:t>dari Binar Academy!</a:t>
            </a:r>
            <a:endParaRPr b="1" i="0" sz="1600" u="none" cap="none" strike="noStrike">
              <a:solidFill>
                <a:srgbClr val="FFFFFF"/>
              </a:solidFill>
              <a:latin typeface="Montserrat"/>
              <a:ea typeface="Montserrat"/>
              <a:cs typeface="Montserrat"/>
              <a:sym typeface="Montserrat"/>
            </a:endParaRPr>
          </a:p>
        </p:txBody>
      </p:sp>
      <p:pic>
        <p:nvPicPr>
          <p:cNvPr id="344" name="Google Shape;344;g115cf2fede4_0_93"/>
          <p:cNvPicPr preferRelativeResize="0"/>
          <p:nvPr/>
        </p:nvPicPr>
        <p:blipFill rotWithShape="1">
          <a:blip r:embed="rId3">
            <a:alphaModFix/>
          </a:blip>
          <a:srcRect b="0" l="0" r="0" t="0"/>
          <a:stretch/>
        </p:blipFill>
        <p:spPr>
          <a:xfrm>
            <a:off x="2660288" y="1807025"/>
            <a:ext cx="3823424" cy="291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9" name="Google Shape;619;p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0" name="Google Shape;620;p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1" name="Google Shape;621;p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2" name="Google Shape;622;p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623" name="Google Shape;623;p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4" name="Google Shape;624;p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25" name="Google Shape;625;p1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26" name="Google Shape;626;p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7" name="Google Shape;627;p19"/>
          <p:cNvSpPr txBox="1"/>
          <p:nvPr/>
        </p:nvSpPr>
        <p:spPr>
          <a:xfrm>
            <a:off x="509575" y="914400"/>
            <a:ext cx="7975200" cy="762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1200"/>
              </a:spcAft>
              <a:buClr>
                <a:srgbClr val="000000"/>
              </a:buClr>
              <a:buSzPts val="1200"/>
              <a:buFont typeface="Arial"/>
              <a:buNone/>
            </a:pPr>
            <a:r>
              <a:rPr b="0" i="0" lang="en" sz="1000" u="none" cap="none" strike="noStrike">
                <a:solidFill>
                  <a:srgbClr val="000000"/>
                </a:solidFill>
                <a:latin typeface="Montserrat"/>
                <a:ea typeface="Montserrat"/>
                <a:cs typeface="Montserrat"/>
                <a:sym typeface="Montserrat"/>
              </a:rPr>
              <a:t>Oke, sekarang kita coba bereksperimen dengan mengubah warna teks dari paragraf pertama. Paragraf pertama akan berada pada posisi indeks ke-0 di dalam array. Jika kita mengetik perintah berikut ini di dalam console JavaScript, maka hasilnya paragraf pertama akan berwarna merah. </a:t>
            </a:r>
            <a:endParaRPr b="0" i="0" sz="1000" u="none" cap="none" strike="noStrike">
              <a:solidFill>
                <a:srgbClr val="000000"/>
              </a:solidFill>
              <a:latin typeface="Montserrat"/>
              <a:ea typeface="Montserrat"/>
              <a:cs typeface="Montserrat"/>
              <a:sym typeface="Montserrat"/>
            </a:endParaRPr>
          </a:p>
        </p:txBody>
      </p:sp>
      <p:pic>
        <p:nvPicPr>
          <p:cNvPr id="628" name="Google Shape;628;p19"/>
          <p:cNvPicPr preferRelativeResize="0"/>
          <p:nvPr/>
        </p:nvPicPr>
        <p:blipFill rotWithShape="1">
          <a:blip r:embed="rId4">
            <a:alphaModFix/>
          </a:blip>
          <a:srcRect b="0" l="0" r="0" t="1806"/>
          <a:stretch/>
        </p:blipFill>
        <p:spPr>
          <a:xfrm>
            <a:off x="2002700" y="1730225"/>
            <a:ext cx="5266600" cy="3008025"/>
          </a:xfrm>
          <a:prstGeom prst="rect">
            <a:avLst/>
          </a:prstGeom>
          <a:noFill/>
          <a:ln>
            <a:noFill/>
          </a:ln>
        </p:spPr>
      </p:pic>
      <p:sp>
        <p:nvSpPr>
          <p:cNvPr id="629" name="Google Shape;62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3" name="Shape 633"/>
        <p:cNvGrpSpPr/>
        <p:nvPr/>
      </p:nvGrpSpPr>
      <p:grpSpPr>
        <a:xfrm>
          <a:off x="0" y="0"/>
          <a:ext cx="0" cy="0"/>
          <a:chOff x="0" y="0"/>
          <a:chExt cx="0" cy="0"/>
        </a:xfrm>
      </p:grpSpPr>
      <p:sp>
        <p:nvSpPr>
          <p:cNvPr id="634" name="Google Shape;634;p2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5" name="Google Shape;635;p2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6" name="Google Shape;636;p2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7" name="Google Shape;637;p2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8" name="Google Shape;638;p2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Selector</a:t>
            </a:r>
            <a:endParaRPr b="1" i="0" sz="1200" u="none" cap="none" strike="noStrike">
              <a:solidFill>
                <a:schemeClr val="lt1"/>
              </a:solidFill>
              <a:latin typeface="Montserrat"/>
              <a:ea typeface="Montserrat"/>
              <a:cs typeface="Montserrat"/>
              <a:sym typeface="Montserrat"/>
            </a:endParaRPr>
          </a:p>
        </p:txBody>
      </p:sp>
      <p:sp>
        <p:nvSpPr>
          <p:cNvPr id="639" name="Google Shape;639;p2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0" name="Google Shape;640;p2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41" name="Google Shape;641;p2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42" name="Google Shape;642;p2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3" name="Google Shape;643;p20"/>
          <p:cNvSpPr txBox="1"/>
          <p:nvPr/>
        </p:nvSpPr>
        <p:spPr>
          <a:xfrm>
            <a:off x="484625" y="938600"/>
            <a:ext cx="7987800" cy="762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000"/>
              <a:buFont typeface="Arial"/>
              <a:buNone/>
            </a:pPr>
            <a:r>
              <a:rPr b="1" i="0" lang="en" sz="1000" u="none" cap="none" strike="noStrike">
                <a:solidFill>
                  <a:schemeClr val="accent1"/>
                </a:solidFill>
                <a:latin typeface="Montserrat"/>
                <a:ea typeface="Montserrat"/>
                <a:cs typeface="Montserrat"/>
                <a:sym typeface="Montserrat"/>
              </a:rPr>
              <a:t>Mari kita buat sebuah animasi warna dengan mengubah kode JavaScript pada halaman sebelumnya. </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000"/>
              <a:buFont typeface="Arial"/>
              <a:buNone/>
            </a:pP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Kita akan memanfaatkan fungsi setInterval() dan fungsi setTimeOut() untuk menentukan waktu animasinya. Pada kode ini, rentang waktu (interval) yang kita berikan adalah 1.000 milidetik, yang berarti 1 detik. Sedangkan untuk mengubah warnanya menjadi hitam, kita berikan waktu 500 milidetik atau 0.5 detik. Maka, hasilnya akan terjadi animasi warna.</a:t>
            </a:r>
            <a:endParaRPr b="0" i="0" sz="1000" u="none" cap="none" strike="noStrike">
              <a:solidFill>
                <a:srgbClr val="000000"/>
              </a:solidFill>
              <a:latin typeface="Montserrat"/>
              <a:ea typeface="Montserrat"/>
              <a:cs typeface="Montserrat"/>
              <a:sym typeface="Montserrat"/>
            </a:endParaRPr>
          </a:p>
        </p:txBody>
      </p:sp>
      <p:pic>
        <p:nvPicPr>
          <p:cNvPr id="644" name="Google Shape;644;p20"/>
          <p:cNvPicPr preferRelativeResize="0"/>
          <p:nvPr/>
        </p:nvPicPr>
        <p:blipFill rotWithShape="1">
          <a:blip r:embed="rId4">
            <a:alphaModFix/>
          </a:blip>
          <a:srcRect b="0" l="0" r="0" t="0"/>
          <a:stretch/>
        </p:blipFill>
        <p:spPr>
          <a:xfrm>
            <a:off x="1786326" y="1910400"/>
            <a:ext cx="5571351" cy="2890199"/>
          </a:xfrm>
          <a:prstGeom prst="rect">
            <a:avLst/>
          </a:prstGeom>
          <a:noFill/>
          <a:ln>
            <a:noFill/>
          </a:ln>
        </p:spPr>
      </p:pic>
      <p:sp>
        <p:nvSpPr>
          <p:cNvPr id="645" name="Google Shape;64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649" name="Shape 649"/>
        <p:cNvGrpSpPr/>
        <p:nvPr/>
      </p:nvGrpSpPr>
      <p:grpSpPr>
        <a:xfrm>
          <a:off x="0" y="0"/>
          <a:ext cx="0" cy="0"/>
          <a:chOff x="0" y="0"/>
          <a:chExt cx="0" cy="0"/>
        </a:xfrm>
      </p:grpSpPr>
      <p:sp>
        <p:nvSpPr>
          <p:cNvPr id="650" name="Google Shape;650;p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1" name="Google Shape;651;p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2" name="Google Shape;652;p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3" name="Google Shape;653;p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4" name="Google Shape;654;p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Manipulation</a:t>
            </a:r>
            <a:endParaRPr b="1" i="0" sz="1200" u="none" cap="none" strike="noStrike">
              <a:solidFill>
                <a:schemeClr val="lt1"/>
              </a:solidFill>
              <a:latin typeface="Montserrat"/>
              <a:ea typeface="Montserrat"/>
              <a:cs typeface="Montserrat"/>
              <a:sym typeface="Montserrat"/>
            </a:endParaRPr>
          </a:p>
        </p:txBody>
      </p:sp>
      <p:sp>
        <p:nvSpPr>
          <p:cNvPr id="655" name="Google Shape;655;p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6" name="Google Shape;656;p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57" name="Google Shape;657;p2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58" name="Google Shape;658;p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59" name="Google Shape;659;p21"/>
          <p:cNvPicPr preferRelativeResize="0"/>
          <p:nvPr/>
        </p:nvPicPr>
        <p:blipFill rotWithShape="1">
          <a:blip r:embed="rId4">
            <a:alphaModFix/>
          </a:blip>
          <a:srcRect b="0" l="0" r="0" t="0"/>
          <a:stretch/>
        </p:blipFill>
        <p:spPr>
          <a:xfrm>
            <a:off x="5438750" y="1033498"/>
            <a:ext cx="2953149" cy="3715303"/>
          </a:xfrm>
          <a:prstGeom prst="rect">
            <a:avLst/>
          </a:prstGeom>
          <a:noFill/>
          <a:ln>
            <a:noFill/>
          </a:ln>
        </p:spPr>
      </p:pic>
      <p:sp>
        <p:nvSpPr>
          <p:cNvPr id="660" name="Google Shape;66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61" name="Google Shape;661;p21"/>
          <p:cNvSpPr txBox="1"/>
          <p:nvPr/>
        </p:nvSpPr>
        <p:spPr>
          <a:xfrm>
            <a:off x="509575" y="2189325"/>
            <a:ext cx="42180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Nggak cuma untuk mengakses element aja, lho! DOM juga punya fungsi untuk </a:t>
            </a:r>
            <a:r>
              <a:rPr b="1" i="0" lang="en" sz="1400" u="none" cap="none" strike="noStrike">
                <a:solidFill>
                  <a:schemeClr val="accent1"/>
                </a:solidFill>
                <a:latin typeface="Montserrat"/>
                <a:ea typeface="Montserrat"/>
                <a:cs typeface="Montserrat"/>
                <a:sym typeface="Montserrat"/>
              </a:rPr>
              <a:t>membuat element HTML (DOM Manipulation).</a:t>
            </a:r>
            <a:endParaRPr b="1" i="0" sz="1400" u="none" cap="none" strike="noStrike">
              <a:solidFill>
                <a:schemeClr val="accen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5" name="Shape 665"/>
        <p:cNvGrpSpPr/>
        <p:nvPr/>
      </p:nvGrpSpPr>
      <p:grpSpPr>
        <a:xfrm>
          <a:off x="0" y="0"/>
          <a:ext cx="0" cy="0"/>
          <a:chOff x="0" y="0"/>
          <a:chExt cx="0" cy="0"/>
        </a:xfrm>
      </p:grpSpPr>
      <p:sp>
        <p:nvSpPr>
          <p:cNvPr id="666" name="Google Shape;666;p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7" name="Google Shape;667;p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8" name="Google Shape;668;p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9" name="Google Shape;669;p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0" name="Google Shape;670;p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Manipulation</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p:txBody>
      </p:sp>
      <p:sp>
        <p:nvSpPr>
          <p:cNvPr id="671" name="Google Shape;671;p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2" name="Google Shape;672;p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73" name="Google Shape;673;p2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74" name="Google Shape;674;p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5" name="Google Shape;675;p22"/>
          <p:cNvSpPr txBox="1"/>
          <p:nvPr/>
        </p:nvSpPr>
        <p:spPr>
          <a:xfrm>
            <a:off x="540200" y="1212613"/>
            <a:ext cx="8374500" cy="58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Membuat element (DOM Manipulation).</a:t>
            </a:r>
            <a:endParaRPr b="1" i="0" sz="1600" u="none" cap="none" strike="noStrike">
              <a:solidFill>
                <a:srgbClr val="74367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Salah satu fungsi untuk membuat element HTML adalah fungsi createElement().</a:t>
            </a:r>
            <a:endParaRPr b="0" i="0" sz="1000" u="none" cap="none" strike="noStrike">
              <a:solidFill>
                <a:schemeClr val="dk1"/>
              </a:solidFill>
              <a:latin typeface="Montserrat"/>
              <a:ea typeface="Montserrat"/>
              <a:cs typeface="Montserrat"/>
              <a:sym typeface="Montserrat"/>
            </a:endParaRPr>
          </a:p>
        </p:txBody>
      </p:sp>
      <p:sp>
        <p:nvSpPr>
          <p:cNvPr id="676" name="Google Shape;676;p22"/>
          <p:cNvSpPr txBox="1"/>
          <p:nvPr/>
        </p:nvSpPr>
        <p:spPr>
          <a:xfrm>
            <a:off x="540200" y="3364100"/>
            <a:ext cx="7962300" cy="1150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Dengan fungsi ini, maka akan tercipta element baru, yaitu paragraf. Tapi, hasilnya nggak akan ditampilkan ke dalam halaman web. Karena, kita belum menambahkannya ke dalam body document.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Nah, untuk menambahkannya ke </a:t>
            </a:r>
            <a:r>
              <a:rPr b="0" i="0" lang="en" sz="1000" u="none" cap="none" strike="noStrike">
                <a:solidFill>
                  <a:schemeClr val="dk1"/>
                </a:solidFill>
                <a:latin typeface="Montserrat"/>
                <a:ea typeface="Montserrat"/>
                <a:cs typeface="Montserrat"/>
                <a:sym typeface="Montserrat"/>
              </a:rPr>
              <a:t>body document</a:t>
            </a:r>
            <a:r>
              <a:rPr b="0" i="0" lang="en" sz="1000" u="none" cap="none" strike="noStrike">
                <a:solidFill>
                  <a:srgbClr val="000000"/>
                </a:solidFill>
                <a:latin typeface="Montserrat"/>
                <a:ea typeface="Montserrat"/>
                <a:cs typeface="Montserrat"/>
                <a:sym typeface="Montserrat"/>
              </a:rPr>
              <a:t>, kita bisa gunakan fungsi append().</a:t>
            </a:r>
            <a:endParaRPr b="0" i="0" sz="1000" u="none" cap="none" strike="noStrike">
              <a:solidFill>
                <a:srgbClr val="000000"/>
              </a:solidFill>
              <a:latin typeface="Montserrat"/>
              <a:ea typeface="Montserrat"/>
              <a:cs typeface="Montserrat"/>
              <a:sym typeface="Montserrat"/>
            </a:endParaRPr>
          </a:p>
        </p:txBody>
      </p:sp>
      <p:sp>
        <p:nvSpPr>
          <p:cNvPr id="677" name="Google Shape;67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78" name="Google Shape;678;p22"/>
          <p:cNvPicPr preferRelativeResize="0"/>
          <p:nvPr/>
        </p:nvPicPr>
        <p:blipFill rotWithShape="1">
          <a:blip r:embed="rId4">
            <a:alphaModFix/>
          </a:blip>
          <a:srcRect b="0" l="0" r="0" t="0"/>
          <a:stretch/>
        </p:blipFill>
        <p:spPr>
          <a:xfrm>
            <a:off x="3013125" y="2101075"/>
            <a:ext cx="3117750" cy="1263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2" name="Shape 682"/>
        <p:cNvGrpSpPr/>
        <p:nvPr/>
      </p:nvGrpSpPr>
      <p:grpSpPr>
        <a:xfrm>
          <a:off x="0" y="0"/>
          <a:ext cx="0" cy="0"/>
          <a:chOff x="0" y="0"/>
          <a:chExt cx="0" cy="0"/>
        </a:xfrm>
      </p:grpSpPr>
      <p:sp>
        <p:nvSpPr>
          <p:cNvPr id="683" name="Google Shape;683;p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4" name="Google Shape;684;p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5" name="Google Shape;685;p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6" name="Google Shape;686;p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7" name="Google Shape;687;p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Manipulation</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p:txBody>
      </p:sp>
      <p:sp>
        <p:nvSpPr>
          <p:cNvPr id="688" name="Google Shape;688;p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9" name="Google Shape;689;p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90" name="Google Shape;690;p2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91" name="Google Shape;691;p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2" name="Google Shape;692;p23"/>
          <p:cNvSpPr txBox="1"/>
          <p:nvPr/>
        </p:nvSpPr>
        <p:spPr>
          <a:xfrm>
            <a:off x="509675" y="1014225"/>
            <a:ext cx="7854000" cy="587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Nah, setelah kita menggunakan fungsi append(), baru deh hasilnya akan muncul di web browser.</a:t>
            </a:r>
            <a:endParaRPr b="0" i="0" sz="1000" u="none" cap="none" strike="noStrike">
              <a:solidFill>
                <a:schemeClr val="dk1"/>
              </a:solidFill>
              <a:latin typeface="Montserrat"/>
              <a:ea typeface="Montserrat"/>
              <a:cs typeface="Montserrat"/>
              <a:sym typeface="Montserrat"/>
            </a:endParaRPr>
          </a:p>
        </p:txBody>
      </p:sp>
      <p:pic>
        <p:nvPicPr>
          <p:cNvPr id="693" name="Google Shape;693;p23"/>
          <p:cNvPicPr preferRelativeResize="0"/>
          <p:nvPr/>
        </p:nvPicPr>
        <p:blipFill rotWithShape="1">
          <a:blip r:embed="rId4">
            <a:alphaModFix/>
          </a:blip>
          <a:srcRect b="0" l="0" r="0" t="0"/>
          <a:stretch/>
        </p:blipFill>
        <p:spPr>
          <a:xfrm>
            <a:off x="814075" y="1724575"/>
            <a:ext cx="7515849" cy="2677325"/>
          </a:xfrm>
          <a:prstGeom prst="rect">
            <a:avLst/>
          </a:prstGeom>
          <a:noFill/>
          <a:ln>
            <a:noFill/>
          </a:ln>
        </p:spPr>
      </p:pic>
      <p:sp>
        <p:nvSpPr>
          <p:cNvPr id="694" name="Google Shape;6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8" name="Shape 698"/>
        <p:cNvGrpSpPr/>
        <p:nvPr/>
      </p:nvGrpSpPr>
      <p:grpSpPr>
        <a:xfrm>
          <a:off x="0" y="0"/>
          <a:ext cx="0" cy="0"/>
          <a:chOff x="0" y="0"/>
          <a:chExt cx="0" cy="0"/>
        </a:xfrm>
      </p:grpSpPr>
      <p:sp>
        <p:nvSpPr>
          <p:cNvPr id="699" name="Google Shape;699;p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0" name="Google Shape;700;p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1" name="Google Shape;701;p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2" name="Google Shape;702;p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3" name="Google Shape;703;p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Manipulation</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p:txBody>
      </p:sp>
      <p:sp>
        <p:nvSpPr>
          <p:cNvPr id="704" name="Google Shape;704;p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5" name="Google Shape;705;p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06" name="Google Shape;706;p2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07" name="Google Shape;707;p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8" name="Google Shape;708;p25"/>
          <p:cNvSpPr txBox="1"/>
          <p:nvPr/>
        </p:nvSpPr>
        <p:spPr>
          <a:xfrm>
            <a:off x="509575" y="1169075"/>
            <a:ext cx="7854000" cy="5874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3100"/>
              <a:buFont typeface="Arial"/>
              <a:buNone/>
            </a:pPr>
            <a:r>
              <a:rPr b="1" i="0" lang="en" sz="1600" u="none" cap="none" strike="noStrike">
                <a:solidFill>
                  <a:srgbClr val="743673"/>
                </a:solidFill>
                <a:latin typeface="Montserrat"/>
                <a:ea typeface="Montserrat"/>
                <a:cs typeface="Montserrat"/>
                <a:sym typeface="Montserrat"/>
              </a:rPr>
              <a:t>Kalo tadi kita bisa membuat element, sekarang kita bisa menghapus element.</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Sebelumnya, kita udah memakai fungsi append() untuk menambahkan element. </a:t>
            </a:r>
            <a:r>
              <a:rPr b="1" i="0" lang="en" sz="1000" u="none" cap="none" strike="noStrike">
                <a:solidFill>
                  <a:schemeClr val="dk1"/>
                </a:solidFill>
                <a:latin typeface="Montserrat"/>
                <a:ea typeface="Montserrat"/>
                <a:cs typeface="Montserrat"/>
                <a:sym typeface="Montserrat"/>
              </a:rPr>
              <a:t>Untuk menghapusnya, kita bisa menggunakan fungsi remove().</a:t>
            </a:r>
            <a:endParaRPr b="1" i="0" sz="1000" u="none" cap="none" strike="noStrike">
              <a:solidFill>
                <a:schemeClr val="dk1"/>
              </a:solidFill>
              <a:latin typeface="Montserrat"/>
              <a:ea typeface="Montserrat"/>
              <a:cs typeface="Montserrat"/>
              <a:sym typeface="Montserrat"/>
            </a:endParaRPr>
          </a:p>
        </p:txBody>
      </p:sp>
      <p:grpSp>
        <p:nvGrpSpPr>
          <p:cNvPr id="709" name="Google Shape;709;p25"/>
          <p:cNvGrpSpPr/>
          <p:nvPr/>
        </p:nvGrpSpPr>
        <p:grpSpPr>
          <a:xfrm>
            <a:off x="737882" y="2154534"/>
            <a:ext cx="7668232" cy="2236734"/>
            <a:chOff x="698050" y="1854609"/>
            <a:chExt cx="8355925" cy="2209556"/>
          </a:xfrm>
        </p:grpSpPr>
        <p:pic>
          <p:nvPicPr>
            <p:cNvPr id="710" name="Google Shape;710;p25"/>
            <p:cNvPicPr preferRelativeResize="0"/>
            <p:nvPr/>
          </p:nvPicPr>
          <p:blipFill rotWithShape="1">
            <a:blip r:embed="rId4">
              <a:alphaModFix/>
            </a:blip>
            <a:srcRect b="0" l="0" r="0" t="0"/>
            <a:stretch/>
          </p:blipFill>
          <p:spPr>
            <a:xfrm>
              <a:off x="698050" y="1863199"/>
              <a:ext cx="4288150" cy="2192383"/>
            </a:xfrm>
            <a:prstGeom prst="rect">
              <a:avLst/>
            </a:prstGeom>
            <a:noFill/>
            <a:ln>
              <a:noFill/>
            </a:ln>
          </p:spPr>
        </p:pic>
        <p:pic>
          <p:nvPicPr>
            <p:cNvPr id="711" name="Google Shape;711;p25"/>
            <p:cNvPicPr preferRelativeResize="0"/>
            <p:nvPr/>
          </p:nvPicPr>
          <p:blipFill rotWithShape="1">
            <a:blip r:embed="rId5">
              <a:alphaModFix/>
            </a:blip>
            <a:srcRect b="0" l="0" r="0" t="0"/>
            <a:stretch/>
          </p:blipFill>
          <p:spPr>
            <a:xfrm>
              <a:off x="4954350" y="1854609"/>
              <a:ext cx="4099625" cy="2209556"/>
            </a:xfrm>
            <a:prstGeom prst="rect">
              <a:avLst/>
            </a:prstGeom>
            <a:noFill/>
            <a:ln>
              <a:noFill/>
            </a:ln>
          </p:spPr>
        </p:pic>
      </p:grpSp>
      <p:sp>
        <p:nvSpPr>
          <p:cNvPr id="712" name="Google Shape;712;p25"/>
          <p:cNvSpPr txBox="1"/>
          <p:nvPr/>
        </p:nvSpPr>
        <p:spPr>
          <a:xfrm>
            <a:off x="541150" y="4443225"/>
            <a:ext cx="8189700" cy="58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Walaupun element berhasil dihapus dari halaman web, namun, element masih tersimpan dalam memori.</a:t>
            </a:r>
            <a:endParaRPr b="0" i="0" sz="1000" u="none" cap="none" strike="noStrike">
              <a:solidFill>
                <a:schemeClr val="dk1"/>
              </a:solidFill>
              <a:latin typeface="Montserrat"/>
              <a:ea typeface="Montserrat"/>
              <a:cs typeface="Montserrat"/>
              <a:sym typeface="Montserrat"/>
            </a:endParaRPr>
          </a:p>
        </p:txBody>
      </p:sp>
      <p:sp>
        <p:nvSpPr>
          <p:cNvPr id="713" name="Google Shape;71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17" name="Shape 717"/>
        <p:cNvGrpSpPr/>
        <p:nvPr/>
      </p:nvGrpSpPr>
      <p:grpSpPr>
        <a:xfrm>
          <a:off x="0" y="0"/>
          <a:ext cx="0" cy="0"/>
          <a:chOff x="0" y="0"/>
          <a:chExt cx="0" cy="0"/>
        </a:xfrm>
      </p:grpSpPr>
      <p:sp>
        <p:nvSpPr>
          <p:cNvPr id="718" name="Google Shape;718;g115cf2fede4_1_1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9" name="Google Shape;719;g115cf2fede4_1_1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0" name="Google Shape;720;g115cf2fede4_1_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1" name="Google Shape;721;g115cf2fede4_1_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2" name="Google Shape;722;g115cf2fede4_1_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DOM di JavaScript: Contoh Program</a:t>
            </a:r>
            <a:endParaRPr b="1" i="0" sz="1200" u="none" cap="none" strike="noStrike">
              <a:solidFill>
                <a:schemeClr val="lt1"/>
              </a:solidFill>
              <a:latin typeface="Montserrat"/>
              <a:ea typeface="Montserrat"/>
              <a:cs typeface="Montserrat"/>
              <a:sym typeface="Montserrat"/>
            </a:endParaRPr>
          </a:p>
        </p:txBody>
      </p:sp>
      <p:sp>
        <p:nvSpPr>
          <p:cNvPr id="723" name="Google Shape;723;g115cf2fede4_1_1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4" name="Google Shape;724;g115cf2fede4_1_1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25" name="Google Shape;725;g115cf2fede4_1_11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26" name="Google Shape;726;g115cf2fede4_1_1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7" name="Google Shape;727;g115cf2fede4_1_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28" name="Google Shape;728;g115cf2fede4_1_119"/>
          <p:cNvSpPr txBox="1"/>
          <p:nvPr/>
        </p:nvSpPr>
        <p:spPr>
          <a:xfrm>
            <a:off x="509575" y="2113550"/>
            <a:ext cx="38961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Biar makin mantap, Sabrina bakalan kasih </a:t>
            </a:r>
            <a:r>
              <a:rPr b="1" i="0" lang="en" sz="1400" u="none" cap="none" strike="noStrike">
                <a:solidFill>
                  <a:schemeClr val="accent1"/>
                </a:solidFill>
                <a:latin typeface="Montserrat"/>
                <a:ea typeface="Montserrat"/>
                <a:cs typeface="Montserrat"/>
                <a:sym typeface="Montserrat"/>
              </a:rPr>
              <a:t>contoh pembuatan program yang memanfaatkan DOM di JavaScript. </a:t>
            </a:r>
            <a:r>
              <a:rPr b="1" i="0" lang="en" sz="1400" u="none" cap="none" strike="noStrike">
                <a:solidFill>
                  <a:schemeClr val="lt1"/>
                </a:solidFill>
                <a:latin typeface="Montserrat"/>
                <a:ea typeface="Montserrat"/>
                <a:cs typeface="Montserrat"/>
                <a:sym typeface="Montserrat"/>
              </a:rPr>
              <a:t>Silahkan coba untuk diketik di laptop kamu yaa!</a:t>
            </a:r>
            <a:endParaRPr b="1" i="0" sz="14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ontserrat"/>
              <a:ea typeface="Montserrat"/>
              <a:cs typeface="Montserrat"/>
              <a:sym typeface="Montserrat"/>
            </a:endParaRPr>
          </a:p>
        </p:txBody>
      </p:sp>
      <p:pic>
        <p:nvPicPr>
          <p:cNvPr id="729" name="Google Shape;729;g115cf2fede4_1_119"/>
          <p:cNvPicPr preferRelativeResize="0"/>
          <p:nvPr/>
        </p:nvPicPr>
        <p:blipFill rotWithShape="1">
          <a:blip r:embed="rId4">
            <a:alphaModFix/>
          </a:blip>
          <a:srcRect b="0" l="0" r="0" t="0"/>
          <a:stretch/>
        </p:blipFill>
        <p:spPr>
          <a:xfrm>
            <a:off x="5482677" y="1091050"/>
            <a:ext cx="2660801" cy="388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3" name="Shape 733"/>
        <p:cNvGrpSpPr/>
        <p:nvPr/>
      </p:nvGrpSpPr>
      <p:grpSpPr>
        <a:xfrm>
          <a:off x="0" y="0"/>
          <a:ext cx="0" cy="0"/>
          <a:chOff x="0" y="0"/>
          <a:chExt cx="0" cy="0"/>
        </a:xfrm>
      </p:grpSpPr>
      <p:sp>
        <p:nvSpPr>
          <p:cNvPr id="734" name="Google Shape;734;p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5" name="Google Shape;735;p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6" name="Google Shape;736;p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7" name="Google Shape;737;p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8" name="Google Shape;738;p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DOM di JavaScript: Contoh Program</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lt1"/>
              </a:solidFill>
              <a:latin typeface="Montserrat"/>
              <a:ea typeface="Montserrat"/>
              <a:cs typeface="Montserrat"/>
              <a:sym typeface="Montserrat"/>
            </a:endParaRPr>
          </a:p>
        </p:txBody>
      </p:sp>
      <p:sp>
        <p:nvSpPr>
          <p:cNvPr id="739" name="Google Shape;739;p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0" name="Google Shape;740;p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41" name="Google Shape;741;p2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42" name="Google Shape;742;p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3" name="Google Shape;743;p27"/>
          <p:cNvSpPr txBox="1"/>
          <p:nvPr/>
        </p:nvSpPr>
        <p:spPr>
          <a:xfrm>
            <a:off x="541150" y="914400"/>
            <a:ext cx="7931400" cy="80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12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Program ini berfungsi untuk mengubah warna latar belakang dan warna teks dari suatu element. Untuk itu, kita akan menggunakan event "change" pada element bgColor dan txtColor. Maksudnya, ketika setiap nilai dari element ini berubah, maka kode di dalamnya akan dieksekusi.</a:t>
            </a:r>
            <a:endParaRPr b="0" i="0" sz="1000" u="none" cap="none" strike="noStrike">
              <a:solidFill>
                <a:schemeClr val="dk1"/>
              </a:solidFill>
              <a:latin typeface="Montserrat"/>
              <a:ea typeface="Montserrat"/>
              <a:cs typeface="Montserrat"/>
              <a:sym typeface="Montserrat"/>
            </a:endParaRPr>
          </a:p>
        </p:txBody>
      </p:sp>
      <p:pic>
        <p:nvPicPr>
          <p:cNvPr id="744" name="Google Shape;744;p27"/>
          <p:cNvPicPr preferRelativeResize="0"/>
          <p:nvPr/>
        </p:nvPicPr>
        <p:blipFill rotWithShape="1">
          <a:blip r:embed="rId4">
            <a:alphaModFix/>
          </a:blip>
          <a:srcRect b="-2028" l="-840" r="839" t="2029"/>
          <a:stretch/>
        </p:blipFill>
        <p:spPr>
          <a:xfrm>
            <a:off x="777688" y="1809325"/>
            <a:ext cx="7588613" cy="2947274"/>
          </a:xfrm>
          <a:prstGeom prst="rect">
            <a:avLst/>
          </a:prstGeom>
          <a:noFill/>
          <a:ln>
            <a:noFill/>
          </a:ln>
        </p:spPr>
      </p:pic>
      <p:sp>
        <p:nvSpPr>
          <p:cNvPr id="745" name="Google Shape;74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114681adc62_1_575"/>
          <p:cNvSpPr txBox="1"/>
          <p:nvPr/>
        </p:nvSpPr>
        <p:spPr>
          <a:xfrm>
            <a:off x="914400" y="1013550"/>
            <a:ext cx="7315200" cy="72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Montserrat"/>
                <a:ea typeface="Montserrat"/>
                <a:cs typeface="Montserrat"/>
                <a:sym typeface="Montserrat"/>
              </a:rPr>
              <a:t>Saatnya kita </a:t>
            </a:r>
            <a:endParaRPr b="1" i="0" sz="20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FAB40"/>
                </a:solidFill>
                <a:latin typeface="Montserrat"/>
                <a:ea typeface="Montserrat"/>
                <a:cs typeface="Montserrat"/>
                <a:sym typeface="Montserrat"/>
              </a:rPr>
              <a:t>Quiz!</a:t>
            </a:r>
            <a:endParaRPr b="1" i="0" sz="3000" u="none" cap="none" strike="noStrike">
              <a:solidFill>
                <a:srgbClr val="FFAB40"/>
              </a:solidFill>
              <a:latin typeface="Montserrat"/>
              <a:ea typeface="Montserrat"/>
              <a:cs typeface="Montserrat"/>
              <a:sym typeface="Montserrat"/>
            </a:endParaRPr>
          </a:p>
        </p:txBody>
      </p:sp>
      <p:pic>
        <p:nvPicPr>
          <p:cNvPr id="751" name="Google Shape;751;g114681adc62_1_575"/>
          <p:cNvPicPr preferRelativeResize="0"/>
          <p:nvPr/>
        </p:nvPicPr>
        <p:blipFill rotWithShape="1">
          <a:blip r:embed="rId3">
            <a:alphaModFix/>
          </a:blip>
          <a:srcRect b="35462" l="16341" r="18910" t="0"/>
          <a:stretch/>
        </p:blipFill>
        <p:spPr>
          <a:xfrm>
            <a:off x="2421325" y="2177750"/>
            <a:ext cx="3903698" cy="2965752"/>
          </a:xfrm>
          <a:prstGeom prst="rect">
            <a:avLst/>
          </a:prstGeom>
          <a:noFill/>
          <a:ln>
            <a:noFill/>
          </a:ln>
        </p:spPr>
      </p:pic>
      <p:sp>
        <p:nvSpPr>
          <p:cNvPr id="752" name="Google Shape;752;g114681adc62_1_5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56" name="Shape 756"/>
        <p:cNvGrpSpPr/>
        <p:nvPr/>
      </p:nvGrpSpPr>
      <p:grpSpPr>
        <a:xfrm>
          <a:off x="0" y="0"/>
          <a:ext cx="0" cy="0"/>
          <a:chOff x="0" y="0"/>
          <a:chExt cx="0" cy="0"/>
        </a:xfrm>
      </p:grpSpPr>
      <p:sp>
        <p:nvSpPr>
          <p:cNvPr id="757" name="Google Shape;757;g115cf2fede4_1_1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8" name="Google Shape;758;g115cf2fede4_1_1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9" name="Google Shape;759;g115cf2fede4_1_1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0" name="Google Shape;760;g115cf2fede4_1_1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1" name="Google Shape;761;g115cf2fede4_1_140"/>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762" name="Google Shape;762;g115cf2fede4_1_1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63" name="Google Shape;763;g115cf2fede4_1_1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64" name="Google Shape;764;g115cf2fede4_1_1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65" name="Google Shape;765;g115cf2fede4_1_1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66" name="Google Shape;766;g115cf2fede4_1_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67" name="Google Shape;767;g115cf2fede4_1_140"/>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lang="en" sz="1500" u="none" cap="none" strike="noStrike">
                <a:solidFill>
                  <a:srgbClr val="FFAB40"/>
                </a:solidFill>
                <a:latin typeface="Montserrat"/>
                <a:ea typeface="Montserrat"/>
                <a:cs typeface="Montserrat"/>
                <a:sym typeface="Montserrat"/>
              </a:rPr>
              <a:t>1. </a:t>
            </a:r>
            <a:r>
              <a:rPr b="1" lang="en" sz="1500" u="none" cap="none" strike="noStrike">
                <a:solidFill>
                  <a:schemeClr val="lt1"/>
                </a:solidFill>
                <a:latin typeface="Montserrat"/>
                <a:ea typeface="Montserrat"/>
                <a:cs typeface="Montserrat"/>
                <a:sym typeface="Montserrat"/>
              </a:rPr>
              <a:t>DOM menyediakan sekumpulan fungsi dan attribute/data yang bisa dimanfaatkan dalam membuat program JavaScript yang dikenal dengan istilah…</a:t>
            </a:r>
            <a:endParaRPr b="1" sz="1500" u="none" cap="none" strike="noStrike">
              <a:solidFill>
                <a:schemeClr val="lt1"/>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Document Object Model</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Application Programming Interface</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Node</a:t>
            </a:r>
            <a:endParaRPr b="0" i="1" sz="1200" u="none" cap="none" strike="noStrike">
              <a:solidFill>
                <a:schemeClr val="lt1"/>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15cf2fede4_0_184"/>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0" name="Google Shape;350;g115cf2fede4_0_184"/>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200"/>
              <a:buNone/>
            </a:pPr>
            <a:r>
              <a:rPr lang="en">
                <a:latin typeface="Montserrat"/>
                <a:ea typeface="Montserrat"/>
                <a:cs typeface="Montserrat"/>
                <a:sym typeface="Montserrat"/>
              </a:rPr>
              <a:t>Pengantar</a:t>
            </a:r>
            <a:endParaRPr>
              <a:latin typeface="Montserrat"/>
              <a:ea typeface="Montserrat"/>
              <a:cs typeface="Montserrat"/>
              <a:sym typeface="Montserrat"/>
            </a:endParaRPr>
          </a:p>
        </p:txBody>
      </p:sp>
      <p:sp>
        <p:nvSpPr>
          <p:cNvPr id="351" name="Google Shape;351;g115cf2fede4_0_184"/>
          <p:cNvSpPr txBox="1"/>
          <p:nvPr/>
        </p:nvSpPr>
        <p:spPr>
          <a:xfrm>
            <a:off x="685800" y="1797150"/>
            <a:ext cx="4185000" cy="1549200"/>
          </a:xfrm>
          <a:prstGeom prst="rect">
            <a:avLst/>
          </a:prstGeom>
          <a:noFill/>
          <a:ln>
            <a:noFill/>
          </a:ln>
        </p:spPr>
        <p:txBody>
          <a:bodyPr anchorCtr="0" anchor="ctr" bIns="0" lIns="0" spcFirstLastPara="1" rIns="0" wrap="square" tIns="0">
            <a:noAutofit/>
          </a:bodyPr>
          <a:lstStyle/>
          <a:p>
            <a:pPr indent="0" lvl="0" marL="0" marR="0" rtl="0" algn="just">
              <a:lnSpc>
                <a:spcPct val="115000"/>
              </a:lnSpc>
              <a:spcBef>
                <a:spcPts val="1000"/>
              </a:spcBef>
              <a:spcAft>
                <a:spcPts val="0"/>
              </a:spcAft>
              <a:buClr>
                <a:schemeClr val="dk1"/>
              </a:buClr>
              <a:buSzPts val="1200"/>
              <a:buFont typeface="Arial"/>
              <a:buNone/>
            </a:pPr>
            <a:r>
              <a:rPr b="0" i="0" lang="en" sz="1000" u="none" cap="none" strike="noStrike">
                <a:solidFill>
                  <a:schemeClr val="dk1"/>
                </a:solidFill>
                <a:latin typeface="Montserrat"/>
                <a:ea typeface="Montserrat"/>
                <a:cs typeface="Montserrat"/>
                <a:sym typeface="Montserrat"/>
              </a:rPr>
              <a:t>Pada topik kedua ini, kita bakal belajar </a:t>
            </a:r>
            <a:r>
              <a:rPr b="1" i="0" lang="en" sz="1000" u="none" cap="none" strike="noStrike">
                <a:solidFill>
                  <a:schemeClr val="dk1"/>
                </a:solidFill>
                <a:latin typeface="Montserrat"/>
                <a:ea typeface="Montserrat"/>
                <a:cs typeface="Montserrat"/>
                <a:sym typeface="Montserrat"/>
              </a:rPr>
              <a:t>konsep DOM dan implementasinya pada pengembangan web. </a:t>
            </a:r>
            <a:r>
              <a:rPr b="0" i="0" lang="en" sz="1000" u="none" cap="none" strike="noStrike">
                <a:solidFill>
                  <a:schemeClr val="dk1"/>
                </a:solidFill>
                <a:latin typeface="Montserrat"/>
                <a:ea typeface="Montserrat"/>
                <a:cs typeface="Montserrat"/>
                <a:sym typeface="Montserrat"/>
              </a:rPr>
              <a:t>Cus langsung aja~</a:t>
            </a:r>
            <a:endParaRPr b="0" i="0" sz="1000" u="none" cap="none" strike="noStrike">
              <a:solidFill>
                <a:schemeClr val="dk1"/>
              </a:solidFill>
              <a:latin typeface="Montserrat"/>
              <a:ea typeface="Montserrat"/>
              <a:cs typeface="Montserrat"/>
              <a:sym typeface="Montserrat"/>
            </a:endParaRPr>
          </a:p>
        </p:txBody>
      </p:sp>
      <p:pic>
        <p:nvPicPr>
          <p:cNvPr id="352" name="Google Shape;352;g115cf2fede4_0_184"/>
          <p:cNvPicPr preferRelativeResize="0"/>
          <p:nvPr/>
        </p:nvPicPr>
        <p:blipFill rotWithShape="1">
          <a:blip r:embed="rId3">
            <a:alphaModFix/>
          </a:blip>
          <a:srcRect b="0" l="0" r="0" t="0"/>
          <a:stretch/>
        </p:blipFill>
        <p:spPr>
          <a:xfrm>
            <a:off x="5409425" y="942900"/>
            <a:ext cx="2885476" cy="3630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71" name="Shape 771"/>
        <p:cNvGrpSpPr/>
        <p:nvPr/>
      </p:nvGrpSpPr>
      <p:grpSpPr>
        <a:xfrm>
          <a:off x="0" y="0"/>
          <a:ext cx="0" cy="0"/>
          <a:chOff x="0" y="0"/>
          <a:chExt cx="0" cy="0"/>
        </a:xfrm>
      </p:grpSpPr>
      <p:sp>
        <p:nvSpPr>
          <p:cNvPr id="772" name="Google Shape;772;g115cf2fede4_1_20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3" name="Google Shape;773;g115cf2fede4_1_20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4" name="Google Shape;774;g115cf2fede4_1_2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5" name="Google Shape;775;g115cf2fede4_1_2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6" name="Google Shape;776;g115cf2fede4_1_209"/>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Pembahasan Quiz</a:t>
            </a:r>
            <a:endParaRPr b="1" i="0" sz="1200" u="none" cap="none" strike="noStrike">
              <a:solidFill>
                <a:srgbClr val="FFFFFF"/>
              </a:solidFill>
              <a:latin typeface="Montserrat"/>
              <a:ea typeface="Montserrat"/>
              <a:cs typeface="Montserrat"/>
              <a:sym typeface="Montserrat"/>
            </a:endParaRPr>
          </a:p>
        </p:txBody>
      </p:sp>
      <p:sp>
        <p:nvSpPr>
          <p:cNvPr id="777" name="Google Shape;777;g115cf2fede4_1_20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8" name="Google Shape;778;g115cf2fede4_1_20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79" name="Google Shape;779;g115cf2fede4_1_20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80" name="Google Shape;780;g115cf2fede4_1_20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1" name="Google Shape;781;g115cf2fede4_1_209"/>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500" u="none" cap="none" strike="noStrike">
                <a:solidFill>
                  <a:srgbClr val="FFAB40"/>
                </a:solidFill>
                <a:latin typeface="Montserrat"/>
                <a:ea typeface="Montserrat"/>
                <a:cs typeface="Montserrat"/>
                <a:sym typeface="Montserrat"/>
              </a:rPr>
              <a:t>1. </a:t>
            </a:r>
            <a:r>
              <a:rPr b="1" i="0" lang="en" sz="1500" u="none" cap="none" strike="noStrike">
                <a:solidFill>
                  <a:schemeClr val="lt1"/>
                </a:solidFill>
                <a:latin typeface="Montserrat"/>
                <a:ea typeface="Montserrat"/>
                <a:cs typeface="Montserrat"/>
                <a:sym typeface="Montserrat"/>
              </a:rPr>
              <a:t>DOM</a:t>
            </a:r>
            <a:r>
              <a:rPr b="1" lang="en" sz="1500">
                <a:solidFill>
                  <a:schemeClr val="lt1"/>
                </a:solidFill>
                <a:latin typeface="Montserrat"/>
                <a:ea typeface="Montserrat"/>
                <a:cs typeface="Montserrat"/>
                <a:sym typeface="Montserrat"/>
              </a:rPr>
              <a:t> </a:t>
            </a:r>
            <a:r>
              <a:rPr b="1" i="0" lang="en" sz="1500" u="none" cap="none" strike="noStrike">
                <a:solidFill>
                  <a:schemeClr val="lt1"/>
                </a:solidFill>
                <a:latin typeface="Montserrat"/>
                <a:ea typeface="Montserrat"/>
                <a:cs typeface="Montserrat"/>
                <a:sym typeface="Montserrat"/>
              </a:rPr>
              <a:t>menyediakan sekumpulan fungsi dan attribute/data yang bisa dimanfaatkan dalam membuat program JavaScript yang dikenal dengan istilah…</a:t>
            </a:r>
            <a:endParaRPr b="1" i="0" sz="1500" u="none" cap="none" strike="noStrike">
              <a:solidFill>
                <a:schemeClr val="lt1"/>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Document Object Model</a:t>
            </a:r>
            <a:endParaRPr b="0" i="0" sz="1200" u="none" cap="none" strike="noStrike">
              <a:solidFill>
                <a:srgbClr val="A667A5"/>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a:buAutoNum type="alphaUcPeriod"/>
            </a:pPr>
            <a:r>
              <a:rPr b="1" i="0" lang="en" sz="1200" u="none" cap="none" strike="noStrike">
                <a:solidFill>
                  <a:schemeClr val="lt1"/>
                </a:solidFill>
                <a:latin typeface="Montserrat"/>
                <a:ea typeface="Montserrat"/>
                <a:cs typeface="Montserrat"/>
                <a:sym typeface="Montserrat"/>
              </a:rPr>
              <a:t>Application Programming Interface</a:t>
            </a:r>
            <a:endParaRPr b="1" i="0" sz="1200" u="none" cap="none" strike="noStrike">
              <a:solidFill>
                <a:schemeClr val="lt1"/>
              </a:solidFill>
              <a:latin typeface="Montserrat"/>
              <a:ea typeface="Montserrat"/>
              <a:cs typeface="Montserrat"/>
              <a:sym typeface="Montserrat"/>
            </a:endParaRPr>
          </a:p>
          <a:p>
            <a:pPr indent="-190500" lvl="0" marL="742950" marR="0" rtl="0" algn="l">
              <a:lnSpc>
                <a:spcPct val="150000"/>
              </a:lnSpc>
              <a:spcBef>
                <a:spcPts val="100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Node</a:t>
            </a:r>
            <a:endParaRPr b="0" i="0" sz="1200" u="none" cap="none" strike="noStrike">
              <a:solidFill>
                <a:srgbClr val="A667A5"/>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
        <p:nvSpPr>
          <p:cNvPr id="782" name="Google Shape;782;g115cf2fede4_1_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83" name="Google Shape;783;g115cf2fede4_1_209"/>
          <p:cNvSpPr/>
          <p:nvPr/>
        </p:nvSpPr>
        <p:spPr>
          <a:xfrm>
            <a:off x="641700" y="3645500"/>
            <a:ext cx="7860600" cy="6876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rPr b="1" i="0" lang="en" sz="1200" u="none" cap="none" strike="noStrike">
                <a:solidFill>
                  <a:srgbClr val="743673"/>
                </a:solidFill>
                <a:latin typeface="Montserrat"/>
                <a:ea typeface="Montserrat"/>
                <a:cs typeface="Montserrat"/>
                <a:sym typeface="Montserrat"/>
              </a:rPr>
              <a:t>Sekumpulan fungsi dan attribute/data yang disediakan oleh DOM untuk membuat program JavaScript, dikenal dengan istilah </a:t>
            </a:r>
            <a:r>
              <a:rPr b="0" i="0" lang="en" sz="1200" u="none" cap="none" strike="noStrike">
                <a:solidFill>
                  <a:srgbClr val="743673"/>
                </a:solidFill>
                <a:latin typeface="Montserrat Black"/>
                <a:ea typeface="Montserrat Black"/>
                <a:cs typeface="Montserrat Black"/>
                <a:sym typeface="Montserrat Black"/>
              </a:rPr>
              <a:t>API (Application Programming Interface).</a:t>
            </a:r>
            <a:endParaRPr b="0" i="0" sz="1200" u="none" cap="none" strike="noStrike">
              <a:solidFill>
                <a:srgbClr val="743673"/>
              </a:solidFill>
              <a:latin typeface="Montserrat Black"/>
              <a:ea typeface="Montserrat Black"/>
              <a:cs typeface="Montserrat Black"/>
              <a:sym typeface="Montserrat Black"/>
            </a:endParaRPr>
          </a:p>
          <a:p>
            <a:pPr indent="0" lvl="0" marL="0" marR="0" rtl="0" algn="just">
              <a:lnSpc>
                <a:spcPct val="115000"/>
              </a:lnSpc>
              <a:spcBef>
                <a:spcPts val="0"/>
              </a:spcBef>
              <a:spcAft>
                <a:spcPts val="0"/>
              </a:spcAft>
              <a:buClr>
                <a:srgbClr val="000000"/>
              </a:buClr>
              <a:buSzPts val="1100"/>
              <a:buFont typeface="Arial"/>
              <a:buNone/>
            </a:pPr>
            <a:r>
              <a:t/>
            </a:r>
            <a:endParaRPr b="1" i="0" sz="1200" u="none" cap="none" strike="noStrike">
              <a:solidFill>
                <a:srgbClr val="743673"/>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87" name="Shape 787"/>
        <p:cNvGrpSpPr/>
        <p:nvPr/>
      </p:nvGrpSpPr>
      <p:grpSpPr>
        <a:xfrm>
          <a:off x="0" y="0"/>
          <a:ext cx="0" cy="0"/>
          <a:chOff x="0" y="0"/>
          <a:chExt cx="0" cy="0"/>
        </a:xfrm>
      </p:grpSpPr>
      <p:sp>
        <p:nvSpPr>
          <p:cNvPr id="788" name="Google Shape;788;g115cf2fede4_1_19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9" name="Google Shape;789;g115cf2fede4_1_19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0" name="Google Shape;790;g115cf2fede4_1_1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1" name="Google Shape;791;g115cf2fede4_1_1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2" name="Google Shape;792;g115cf2fede4_1_195"/>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793" name="Google Shape;793;g115cf2fede4_1_19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4" name="Google Shape;794;g115cf2fede4_1_19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95" name="Google Shape;795;g115cf2fede4_1_19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96" name="Google Shape;796;g115cf2fede4_1_19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7" name="Google Shape;797;g115cf2fede4_1_195"/>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2. </a:t>
            </a:r>
            <a:r>
              <a:rPr b="1" i="0" lang="en" sz="1800" u="none" cap="none" strike="noStrike">
                <a:solidFill>
                  <a:schemeClr val="lt1"/>
                </a:solidFill>
                <a:latin typeface="Montserrat"/>
                <a:ea typeface="Montserrat"/>
                <a:cs typeface="Montserrat"/>
                <a:sym typeface="Montserrat"/>
              </a:rPr>
              <a:t>DOM API getElementByClassName() digunakan untuk…</a:t>
            </a:r>
            <a:endParaRPr b="1" i="0" sz="18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Memilih element berdasarkan atribut id</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Memilih element berdasarkan atribut name</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Memilih element berdasarkan atribut class</a:t>
            </a:r>
            <a:endParaRPr b="0" i="0" sz="1200" u="none" cap="none" strike="noStrike">
              <a:solidFill>
                <a:schemeClr val="lt1"/>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
        <p:nvSpPr>
          <p:cNvPr id="798" name="Google Shape;798;g115cf2fede4_1_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02" name="Shape 802"/>
        <p:cNvGrpSpPr/>
        <p:nvPr/>
      </p:nvGrpSpPr>
      <p:grpSpPr>
        <a:xfrm>
          <a:off x="0" y="0"/>
          <a:ext cx="0" cy="0"/>
          <a:chOff x="0" y="0"/>
          <a:chExt cx="0" cy="0"/>
        </a:xfrm>
      </p:grpSpPr>
      <p:sp>
        <p:nvSpPr>
          <p:cNvPr id="803" name="Google Shape;803;g115cf2fede4_1_2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4" name="Google Shape;804;g115cf2fede4_1_2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5" name="Google Shape;805;g115cf2fede4_1_2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6" name="Google Shape;806;g115cf2fede4_1_2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7" name="Google Shape;807;g115cf2fede4_1_224"/>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Pembahasan Quiz</a:t>
            </a:r>
            <a:endParaRPr b="1" i="0" sz="1200" u="none" cap="none" strike="noStrike">
              <a:solidFill>
                <a:srgbClr val="FFFFFF"/>
              </a:solidFill>
              <a:latin typeface="Montserrat"/>
              <a:ea typeface="Montserrat"/>
              <a:cs typeface="Montserrat"/>
              <a:sym typeface="Montserrat"/>
            </a:endParaRPr>
          </a:p>
        </p:txBody>
      </p:sp>
      <p:sp>
        <p:nvSpPr>
          <p:cNvPr id="808" name="Google Shape;808;g115cf2fede4_1_2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9" name="Google Shape;809;g115cf2fede4_1_2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10" name="Google Shape;810;g115cf2fede4_1_22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11" name="Google Shape;811;g115cf2fede4_1_2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2" name="Google Shape;812;g115cf2fede4_1_224"/>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2. </a:t>
            </a:r>
            <a:r>
              <a:rPr b="1" i="0" lang="en" sz="1800" u="none" cap="none" strike="noStrike">
                <a:solidFill>
                  <a:schemeClr val="lt1"/>
                </a:solidFill>
                <a:latin typeface="Montserrat"/>
                <a:ea typeface="Montserrat"/>
                <a:cs typeface="Montserrat"/>
                <a:sym typeface="Montserrat"/>
              </a:rPr>
              <a:t>DOM API getElementByClassName() digunakan untuk…</a:t>
            </a:r>
            <a:endParaRPr b="1" i="0" sz="18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Memilih element berdasarkan atribut id</a:t>
            </a:r>
            <a:endParaRPr b="0" i="0" sz="1200" u="none" cap="none" strike="noStrike">
              <a:solidFill>
                <a:srgbClr val="A667A5"/>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Memilih element berdasarkan atribut name</a:t>
            </a:r>
            <a:endParaRPr b="0" i="0" sz="1200" u="none" cap="none" strike="noStrike">
              <a:solidFill>
                <a:srgbClr val="A667A5"/>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a:buAutoNum type="alphaUcPeriod"/>
            </a:pPr>
            <a:r>
              <a:rPr b="1" i="0" lang="en" sz="1200" u="none" cap="none" strike="noStrike">
                <a:solidFill>
                  <a:schemeClr val="lt1"/>
                </a:solidFill>
                <a:latin typeface="Montserrat"/>
                <a:ea typeface="Montserrat"/>
                <a:cs typeface="Montserrat"/>
                <a:sym typeface="Montserrat"/>
              </a:rPr>
              <a:t>Memilih element berdasarkan atribut class</a:t>
            </a:r>
            <a:endParaRPr b="1" i="0" sz="1200" u="none" cap="none" strike="noStrike">
              <a:solidFill>
                <a:schemeClr val="lt1"/>
              </a:solidFill>
              <a:latin typeface="Montserrat"/>
              <a:ea typeface="Montserrat"/>
              <a:cs typeface="Montserrat"/>
              <a:sym typeface="Montserrat"/>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
        <p:nvSpPr>
          <p:cNvPr id="813" name="Google Shape;813;g115cf2fede4_1_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14" name="Google Shape;814;g115cf2fede4_1_224"/>
          <p:cNvSpPr/>
          <p:nvPr/>
        </p:nvSpPr>
        <p:spPr>
          <a:xfrm>
            <a:off x="641700" y="3437675"/>
            <a:ext cx="7860600" cy="6876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rPr b="1" i="0" lang="en" sz="1200" u="none" cap="none" strike="noStrike">
                <a:solidFill>
                  <a:srgbClr val="743673"/>
                </a:solidFill>
                <a:latin typeface="Montserrat"/>
                <a:ea typeface="Montserrat"/>
                <a:cs typeface="Montserrat"/>
                <a:sym typeface="Montserrat"/>
              </a:rPr>
              <a:t>DOM API getElementByClassName() digunakan untuk memilih element berdasarkan atribut class.</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1" i="0" sz="1200" u="none" cap="none" strike="noStrike">
              <a:solidFill>
                <a:srgbClr val="743673"/>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18" name="Shape 818"/>
        <p:cNvGrpSpPr/>
        <p:nvPr/>
      </p:nvGrpSpPr>
      <p:grpSpPr>
        <a:xfrm>
          <a:off x="0" y="0"/>
          <a:ext cx="0" cy="0"/>
          <a:chOff x="0" y="0"/>
          <a:chExt cx="0" cy="0"/>
        </a:xfrm>
      </p:grpSpPr>
      <p:sp>
        <p:nvSpPr>
          <p:cNvPr id="819" name="Google Shape;819;g115cf2fede4_1_24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0" name="Google Shape;820;g115cf2fede4_1_24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1" name="Google Shape;821;g115cf2fede4_1_24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2" name="Google Shape;822;g115cf2fede4_1_24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3" name="Google Shape;823;g115cf2fede4_1_245"/>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824" name="Google Shape;824;g115cf2fede4_1_24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5" name="Google Shape;825;g115cf2fede4_1_24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26" name="Google Shape;826;g115cf2fede4_1_24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27" name="Google Shape;827;g115cf2fede4_1_24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8" name="Google Shape;828;g115cf2fede4_1_245"/>
          <p:cNvSpPr txBox="1"/>
          <p:nvPr/>
        </p:nvSpPr>
        <p:spPr>
          <a:xfrm>
            <a:off x="126125" y="982575"/>
            <a:ext cx="49323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700" u="none" cap="none" strike="noStrike">
                <a:solidFill>
                  <a:srgbClr val="FFAB40"/>
                </a:solidFill>
                <a:latin typeface="Montserrat"/>
                <a:ea typeface="Montserrat"/>
                <a:cs typeface="Montserrat"/>
                <a:sym typeface="Montserrat"/>
              </a:rPr>
              <a:t>3. </a:t>
            </a:r>
            <a:r>
              <a:rPr b="1" i="0" lang="en" sz="1700" u="none" cap="none" strike="noStrike">
                <a:solidFill>
                  <a:schemeClr val="lt1"/>
                </a:solidFill>
                <a:latin typeface="Montserrat"/>
                <a:ea typeface="Montserrat"/>
                <a:cs typeface="Montserrat"/>
                <a:sym typeface="Montserrat"/>
              </a:rPr>
              <a:t>Kode di samping digunakan untuk…</a:t>
            </a:r>
            <a:endParaRPr b="1" i="0" sz="17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33350" lvl="0" marL="742950" marR="0" rtl="0" algn="l">
              <a:lnSpc>
                <a:spcPct val="150000"/>
              </a:lnSpc>
              <a:spcBef>
                <a:spcPts val="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  Menampilkan element yang sudah dibuat ke body document.</a:t>
            </a:r>
            <a:endParaRPr b="0" i="0" sz="1200" u="none" cap="none" strike="noStrike">
              <a:solidFill>
                <a:schemeClr val="lt1"/>
              </a:solidFill>
              <a:latin typeface="Montserrat Medium"/>
              <a:ea typeface="Montserrat Medium"/>
              <a:cs typeface="Montserrat Medium"/>
              <a:sym typeface="Montserrat Medium"/>
            </a:endParaRPr>
          </a:p>
          <a:p>
            <a:pPr indent="-13335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  Memilih element berdasarkan query.</a:t>
            </a:r>
            <a:endParaRPr b="0" i="0" sz="1200" u="none" cap="none" strike="noStrike">
              <a:solidFill>
                <a:schemeClr val="lt1"/>
              </a:solidFill>
              <a:latin typeface="Montserrat Medium"/>
              <a:ea typeface="Montserrat Medium"/>
              <a:cs typeface="Montserrat Medium"/>
              <a:sym typeface="Montserrat Medium"/>
            </a:endParaRPr>
          </a:p>
          <a:p>
            <a:pPr indent="-133350" lvl="0" marL="742950" marR="0" rtl="0" algn="l">
              <a:lnSpc>
                <a:spcPct val="150000"/>
              </a:lnSpc>
              <a:spcBef>
                <a:spcPts val="1000"/>
              </a:spcBef>
              <a:spcAft>
                <a:spcPts val="0"/>
              </a:spcAft>
              <a:buClr>
                <a:schemeClr val="lt1"/>
              </a:buClr>
              <a:buSzPts val="1200"/>
              <a:buFont typeface="Montserrat Medium"/>
              <a:buAutoNum type="alphaUcPeriod"/>
            </a:pPr>
            <a:r>
              <a:rPr b="0" i="0" lang="en" sz="1200" u="none" cap="none" strike="noStrike">
                <a:solidFill>
                  <a:schemeClr val="lt1"/>
                </a:solidFill>
                <a:latin typeface="Montserrat Medium"/>
                <a:ea typeface="Montserrat Medium"/>
                <a:cs typeface="Montserrat Medium"/>
                <a:sym typeface="Montserrat Medium"/>
              </a:rPr>
              <a:t>  Membuat element HTML baru.</a:t>
            </a:r>
            <a:endParaRPr b="0" i="0" sz="1200" u="none" cap="none" strike="noStrike">
              <a:solidFill>
                <a:schemeClr val="lt1"/>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1000"/>
              </a:spcAft>
              <a:buClr>
                <a:srgbClr val="000000"/>
              </a:buClr>
              <a:buSzPts val="4900"/>
              <a:buFont typeface="Arial"/>
              <a:buNone/>
            </a:pPr>
            <a:r>
              <a:t/>
            </a:r>
            <a:endParaRPr b="0" i="0" sz="1200" u="none" cap="none" strike="noStrike">
              <a:solidFill>
                <a:srgbClr val="FFAB40"/>
              </a:solidFill>
              <a:latin typeface="Montserrat Medium"/>
              <a:ea typeface="Montserrat Medium"/>
              <a:cs typeface="Montserrat Medium"/>
              <a:sym typeface="Montserrat Medium"/>
            </a:endParaRPr>
          </a:p>
        </p:txBody>
      </p:sp>
      <p:sp>
        <p:nvSpPr>
          <p:cNvPr id="829" name="Google Shape;829;g115cf2fede4_1_2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30" name="Google Shape;830;g115cf2fede4_1_245"/>
          <p:cNvPicPr preferRelativeResize="0"/>
          <p:nvPr/>
        </p:nvPicPr>
        <p:blipFill rotWithShape="1">
          <a:blip r:embed="rId4">
            <a:alphaModFix/>
          </a:blip>
          <a:srcRect b="0" l="0" r="0" t="0"/>
          <a:stretch/>
        </p:blipFill>
        <p:spPr>
          <a:xfrm>
            <a:off x="4983685" y="1449963"/>
            <a:ext cx="3629975" cy="184411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34" name="Shape 834"/>
        <p:cNvGrpSpPr/>
        <p:nvPr/>
      </p:nvGrpSpPr>
      <p:grpSpPr>
        <a:xfrm>
          <a:off x="0" y="0"/>
          <a:ext cx="0" cy="0"/>
          <a:chOff x="0" y="0"/>
          <a:chExt cx="0" cy="0"/>
        </a:xfrm>
      </p:grpSpPr>
      <p:sp>
        <p:nvSpPr>
          <p:cNvPr id="835" name="Google Shape;835;g115cf2fede4_1_26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6" name="Google Shape;836;g115cf2fede4_1_26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7" name="Google Shape;837;g115cf2fede4_1_26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8" name="Google Shape;838;g115cf2fede4_1_26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9" name="Google Shape;839;g115cf2fede4_1_260"/>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Pembahasan Quiz</a:t>
            </a:r>
            <a:endParaRPr b="1" i="0" sz="1200" u="none" cap="none" strike="noStrike">
              <a:solidFill>
                <a:srgbClr val="FFFFFF"/>
              </a:solidFill>
              <a:latin typeface="Montserrat"/>
              <a:ea typeface="Montserrat"/>
              <a:cs typeface="Montserrat"/>
              <a:sym typeface="Montserrat"/>
            </a:endParaRPr>
          </a:p>
        </p:txBody>
      </p:sp>
      <p:sp>
        <p:nvSpPr>
          <p:cNvPr id="840" name="Google Shape;840;g115cf2fede4_1_26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1" name="Google Shape;841;g115cf2fede4_1_26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42" name="Google Shape;842;g115cf2fede4_1_26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43" name="Google Shape;843;g115cf2fede4_1_26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4" name="Google Shape;844;g115cf2fede4_1_260"/>
          <p:cNvSpPr txBox="1"/>
          <p:nvPr/>
        </p:nvSpPr>
        <p:spPr>
          <a:xfrm>
            <a:off x="126125" y="982575"/>
            <a:ext cx="49833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700" u="none" cap="none" strike="noStrike">
                <a:solidFill>
                  <a:srgbClr val="FFAB40"/>
                </a:solidFill>
                <a:latin typeface="Montserrat"/>
                <a:ea typeface="Montserrat"/>
                <a:cs typeface="Montserrat"/>
                <a:sym typeface="Montserrat"/>
              </a:rPr>
              <a:t>3. </a:t>
            </a:r>
            <a:r>
              <a:rPr b="1" i="0" lang="en" sz="1700" u="none" cap="none" strike="noStrike">
                <a:solidFill>
                  <a:schemeClr val="lt1"/>
                </a:solidFill>
                <a:latin typeface="Montserrat"/>
                <a:ea typeface="Montserrat"/>
                <a:cs typeface="Montserrat"/>
                <a:sym typeface="Montserrat"/>
              </a:rPr>
              <a:t>Kode di samping digunakan untuk…</a:t>
            </a:r>
            <a:endParaRPr b="1" i="0" sz="17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33350" lvl="0" marL="742950" marR="0" rtl="0" algn="l">
              <a:lnSpc>
                <a:spcPct val="150000"/>
              </a:lnSpc>
              <a:spcBef>
                <a:spcPts val="0"/>
              </a:spcBef>
              <a:spcAft>
                <a:spcPts val="0"/>
              </a:spcAft>
              <a:buClr>
                <a:schemeClr val="lt1"/>
              </a:buClr>
              <a:buSzPts val="1200"/>
              <a:buFont typeface="Montserrat"/>
              <a:buAutoNum type="alphaUcPeriod"/>
            </a:pPr>
            <a:r>
              <a:rPr b="1" i="0" lang="en" sz="1200" u="none" cap="none" strike="noStrike">
                <a:solidFill>
                  <a:schemeClr val="lt1"/>
                </a:solidFill>
                <a:latin typeface="Montserrat"/>
                <a:ea typeface="Montserrat"/>
                <a:cs typeface="Montserrat"/>
                <a:sym typeface="Montserrat"/>
              </a:rPr>
              <a:t>  Menampilkan element yang sudah dibuat ke body document.</a:t>
            </a:r>
            <a:endParaRPr b="1" i="0" sz="1200" u="none" cap="none" strike="noStrike">
              <a:solidFill>
                <a:schemeClr val="lt1"/>
              </a:solidFill>
              <a:latin typeface="Montserrat"/>
              <a:ea typeface="Montserrat"/>
              <a:cs typeface="Montserrat"/>
              <a:sym typeface="Montserrat"/>
            </a:endParaRPr>
          </a:p>
          <a:p>
            <a:pPr indent="-133350" lvl="0" marL="742950" marR="0" rtl="0" algn="l">
              <a:lnSpc>
                <a:spcPct val="150000"/>
              </a:lnSpc>
              <a:spcBef>
                <a:spcPts val="100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  Memilih element berdasarkan query.</a:t>
            </a:r>
            <a:endParaRPr b="0" i="0" sz="1200" u="none" cap="none" strike="noStrike">
              <a:solidFill>
                <a:srgbClr val="A667A5"/>
              </a:solidFill>
              <a:latin typeface="Montserrat Medium"/>
              <a:ea typeface="Montserrat Medium"/>
              <a:cs typeface="Montserrat Medium"/>
              <a:sym typeface="Montserrat Medium"/>
            </a:endParaRPr>
          </a:p>
          <a:p>
            <a:pPr indent="-133350" lvl="0" marL="742950" marR="0" rtl="0" algn="l">
              <a:lnSpc>
                <a:spcPct val="150000"/>
              </a:lnSpc>
              <a:spcBef>
                <a:spcPts val="1000"/>
              </a:spcBef>
              <a:spcAft>
                <a:spcPts val="0"/>
              </a:spcAft>
              <a:buClr>
                <a:srgbClr val="A667A5"/>
              </a:buClr>
              <a:buSzPts val="1200"/>
              <a:buFont typeface="Montserrat Medium"/>
              <a:buAutoNum type="alphaUcPeriod"/>
            </a:pPr>
            <a:r>
              <a:rPr b="0" i="0" lang="en" sz="1200" u="none" cap="none" strike="noStrike">
                <a:solidFill>
                  <a:srgbClr val="A667A5"/>
                </a:solidFill>
                <a:latin typeface="Montserrat Medium"/>
                <a:ea typeface="Montserrat Medium"/>
                <a:cs typeface="Montserrat Medium"/>
                <a:sym typeface="Montserrat Medium"/>
              </a:rPr>
              <a:t>  Membuat element HTML baru.</a:t>
            </a:r>
            <a:endParaRPr b="0" i="0" sz="1200" u="none" cap="none" strike="noStrike">
              <a:solidFill>
                <a:srgbClr val="A667A5"/>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1000"/>
              </a:spcAft>
              <a:buClr>
                <a:srgbClr val="000000"/>
              </a:buClr>
              <a:buSzPts val="4900"/>
              <a:buFont typeface="Arial"/>
              <a:buNone/>
            </a:pPr>
            <a:r>
              <a:t/>
            </a:r>
            <a:endParaRPr b="0" i="0" sz="1200" u="none" cap="none" strike="noStrike">
              <a:solidFill>
                <a:srgbClr val="FFAB40"/>
              </a:solidFill>
              <a:latin typeface="Montserrat Medium"/>
              <a:ea typeface="Montserrat Medium"/>
              <a:cs typeface="Montserrat Medium"/>
              <a:sym typeface="Montserrat Medium"/>
            </a:endParaRPr>
          </a:p>
        </p:txBody>
      </p:sp>
      <p:sp>
        <p:nvSpPr>
          <p:cNvPr id="845" name="Google Shape;845;g115cf2fede4_1_2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46" name="Google Shape;846;g115cf2fede4_1_260"/>
          <p:cNvSpPr/>
          <p:nvPr/>
        </p:nvSpPr>
        <p:spPr>
          <a:xfrm>
            <a:off x="641700" y="3694000"/>
            <a:ext cx="7860600" cy="6876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rPr b="1" i="0" lang="en" sz="1200" u="none" cap="none" strike="noStrike">
                <a:solidFill>
                  <a:srgbClr val="743673"/>
                </a:solidFill>
                <a:latin typeface="Montserrat"/>
                <a:ea typeface="Montserrat"/>
                <a:cs typeface="Montserrat"/>
                <a:sym typeface="Montserrat"/>
              </a:rPr>
              <a:t>DOM API append() digunakan untuk menampilkan element yang sudah dibuat ke dalam body document.</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1" i="0" sz="1200" u="none" cap="none" strike="noStrike">
              <a:solidFill>
                <a:srgbClr val="743673"/>
              </a:solidFill>
              <a:latin typeface="Montserrat"/>
              <a:ea typeface="Montserrat"/>
              <a:cs typeface="Montserrat"/>
              <a:sym typeface="Montserrat"/>
            </a:endParaRPr>
          </a:p>
        </p:txBody>
      </p:sp>
      <p:pic>
        <p:nvPicPr>
          <p:cNvPr id="847" name="Google Shape;847;g115cf2fede4_1_260"/>
          <p:cNvPicPr preferRelativeResize="0"/>
          <p:nvPr/>
        </p:nvPicPr>
        <p:blipFill rotWithShape="1">
          <a:blip r:embed="rId4">
            <a:alphaModFix/>
          </a:blip>
          <a:srcRect b="0" l="0" r="0" t="0"/>
          <a:stretch/>
        </p:blipFill>
        <p:spPr>
          <a:xfrm>
            <a:off x="4983685" y="1449963"/>
            <a:ext cx="3629975" cy="18441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51" name="Shape 851"/>
        <p:cNvGrpSpPr/>
        <p:nvPr/>
      </p:nvGrpSpPr>
      <p:grpSpPr>
        <a:xfrm>
          <a:off x="0" y="0"/>
          <a:ext cx="0" cy="0"/>
          <a:chOff x="0" y="0"/>
          <a:chExt cx="0" cy="0"/>
        </a:xfrm>
      </p:grpSpPr>
      <p:sp>
        <p:nvSpPr>
          <p:cNvPr id="852" name="Google Shape;852;g11eb62f0c23_0_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3" name="Google Shape;853;g11eb62f0c23_0_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4" name="Google Shape;854;g11eb62f0c23_0_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5" name="Google Shape;855;g11eb62f0c23_0_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6" name="Google Shape;856;g11eb62f0c23_0_0"/>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857" name="Google Shape;857;g11eb62f0c23_0_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8" name="Google Shape;858;g11eb62f0c23_0_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59" name="Google Shape;859;g11eb62f0c23_0_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60" name="Google Shape;860;g11eb62f0c23_0_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1" name="Google Shape;861;g11eb62f0c23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62" name="Google Shape;862;g11eb62f0c23_0_0"/>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lang="en" sz="1800">
                <a:solidFill>
                  <a:srgbClr val="FFAB40"/>
                </a:solidFill>
                <a:latin typeface="Montserrat"/>
                <a:ea typeface="Montserrat"/>
                <a:cs typeface="Montserrat"/>
                <a:sym typeface="Montserrat"/>
              </a:rPr>
              <a:t>4</a:t>
            </a:r>
            <a:r>
              <a:rPr b="1" i="0" lang="en" sz="1800" u="none" cap="none" strike="noStrike">
                <a:solidFill>
                  <a:srgbClr val="FFAB40"/>
                </a:solidFill>
                <a:latin typeface="Montserrat"/>
                <a:ea typeface="Montserrat"/>
                <a:cs typeface="Montserrat"/>
                <a:sym typeface="Montserrat"/>
              </a:rPr>
              <a:t>. </a:t>
            </a:r>
            <a:r>
              <a:rPr b="1" lang="en" sz="1800">
                <a:solidFill>
                  <a:schemeClr val="lt1"/>
                </a:solidFill>
                <a:latin typeface="Montserrat"/>
                <a:ea typeface="Montserrat"/>
                <a:cs typeface="Montserrat"/>
                <a:sym typeface="Montserrat"/>
              </a:rPr>
              <a:t>Sabrina ingin memilih elemen berdasarkan atribut name, sehingga dia menuliskan kode getElementByTagName() di console. Yang dilakukan Sabrina adalah</a:t>
            </a:r>
            <a:endParaRPr b="1" i="0" sz="18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0"/>
              </a:spcBef>
              <a:spcAft>
                <a:spcPts val="0"/>
              </a:spcAft>
              <a:buClr>
                <a:schemeClr val="lt1"/>
              </a:buClr>
              <a:buSzPts val="1200"/>
              <a:buFont typeface="Montserrat Medium"/>
              <a:buAutoNum type="alphaUcPeriod"/>
            </a:pPr>
            <a:r>
              <a:rPr lang="en" sz="1200">
                <a:solidFill>
                  <a:schemeClr val="lt1"/>
                </a:solidFill>
                <a:latin typeface="Montserrat Medium"/>
                <a:ea typeface="Montserrat Medium"/>
                <a:cs typeface="Montserrat Medium"/>
                <a:sym typeface="Montserrat Medium"/>
              </a:rPr>
              <a:t>Benar</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lang="en" sz="1200">
                <a:solidFill>
                  <a:schemeClr val="lt1"/>
                </a:solidFill>
                <a:latin typeface="Montserrat Medium"/>
                <a:ea typeface="Montserrat Medium"/>
                <a:cs typeface="Montserrat Medium"/>
                <a:sym typeface="Montserrat Medium"/>
              </a:rPr>
              <a:t>Salah</a:t>
            </a:r>
            <a:endParaRPr b="0" i="0" sz="1200" u="none" cap="none" strike="noStrike">
              <a:solidFill>
                <a:schemeClr val="lt1"/>
              </a:solidFill>
              <a:latin typeface="Montserrat Medium"/>
              <a:ea typeface="Montserrat Medium"/>
              <a:cs typeface="Montserrat Medium"/>
              <a:sym typeface="Montserrat Medium"/>
            </a:endParaRPr>
          </a:p>
          <a:p>
            <a:pPr indent="0" lvl="0" marL="0" marR="0" rtl="0" algn="l">
              <a:lnSpc>
                <a:spcPct val="150000"/>
              </a:lnSpc>
              <a:spcBef>
                <a:spcPts val="1000"/>
              </a:spcBef>
              <a:spcAft>
                <a:spcPts val="0"/>
              </a:spcAft>
              <a:buNone/>
            </a:pPr>
            <a:r>
              <a:t/>
            </a:r>
            <a:endParaRPr b="0" i="0" sz="1200" u="none" cap="none" strike="noStrike">
              <a:solidFill>
                <a:schemeClr val="lt1"/>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66" name="Shape 866"/>
        <p:cNvGrpSpPr/>
        <p:nvPr/>
      </p:nvGrpSpPr>
      <p:grpSpPr>
        <a:xfrm>
          <a:off x="0" y="0"/>
          <a:ext cx="0" cy="0"/>
          <a:chOff x="0" y="0"/>
          <a:chExt cx="0" cy="0"/>
        </a:xfrm>
      </p:grpSpPr>
      <p:sp>
        <p:nvSpPr>
          <p:cNvPr id="867" name="Google Shape;867;g11eb62f0c23_0_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8" name="Google Shape;868;g11eb62f0c23_0_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9" name="Google Shape;869;g11eb62f0c23_0_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0" name="Google Shape;870;g11eb62f0c23_0_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1" name="Google Shape;871;g11eb62f0c23_0_14"/>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Pembahasan Quiz</a:t>
            </a:r>
            <a:endParaRPr b="1" i="0" sz="1200" u="none" cap="none" strike="noStrike">
              <a:solidFill>
                <a:srgbClr val="FFFFFF"/>
              </a:solidFill>
              <a:latin typeface="Montserrat"/>
              <a:ea typeface="Montserrat"/>
              <a:cs typeface="Montserrat"/>
              <a:sym typeface="Montserrat"/>
            </a:endParaRPr>
          </a:p>
        </p:txBody>
      </p:sp>
      <p:sp>
        <p:nvSpPr>
          <p:cNvPr id="872" name="Google Shape;872;g11eb62f0c23_0_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3" name="Google Shape;873;g11eb62f0c23_0_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74" name="Google Shape;874;g11eb62f0c23_0_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75" name="Google Shape;875;g11eb62f0c23_0_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6" name="Google Shape;876;g11eb62f0c23_0_14"/>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3200"/>
              </a:spcBef>
              <a:spcAft>
                <a:spcPts val="0"/>
              </a:spcAft>
              <a:buNone/>
            </a:pPr>
            <a:r>
              <a:rPr b="1" lang="en" sz="1800">
                <a:solidFill>
                  <a:schemeClr val="accent1"/>
                </a:solidFill>
                <a:latin typeface="Montserrat"/>
                <a:ea typeface="Montserrat"/>
                <a:cs typeface="Montserrat"/>
                <a:sym typeface="Montserrat"/>
              </a:rPr>
              <a:t>4. </a:t>
            </a:r>
            <a:r>
              <a:rPr b="1" lang="en" sz="1800">
                <a:solidFill>
                  <a:schemeClr val="lt1"/>
                </a:solidFill>
                <a:latin typeface="Montserrat"/>
                <a:ea typeface="Montserrat"/>
                <a:cs typeface="Montserrat"/>
                <a:sym typeface="Montserrat"/>
              </a:rPr>
              <a:t>Sabrina ingin memilih elemen berdasarkan atribut name, sehingga dia menuliskan kode getElementByTagName() di console. Yang dilakukan Sabrina adalah</a:t>
            </a:r>
            <a:endParaRPr b="1" sz="18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190500" lvl="0" marL="742950" rtl="0" algn="l">
              <a:lnSpc>
                <a:spcPct val="150000"/>
              </a:lnSpc>
              <a:spcBef>
                <a:spcPts val="0"/>
              </a:spcBef>
              <a:spcAft>
                <a:spcPts val="0"/>
              </a:spcAft>
              <a:buClr>
                <a:srgbClr val="A667A5"/>
              </a:buClr>
              <a:buSzPts val="1200"/>
              <a:buFont typeface="Montserrat Medium"/>
              <a:buAutoNum type="alphaUcPeriod"/>
            </a:pPr>
            <a:r>
              <a:rPr lang="en" sz="1200">
                <a:solidFill>
                  <a:srgbClr val="A667A5"/>
                </a:solidFill>
                <a:latin typeface="Montserrat Medium"/>
                <a:ea typeface="Montserrat Medium"/>
                <a:cs typeface="Montserrat Medium"/>
                <a:sym typeface="Montserrat Medium"/>
              </a:rPr>
              <a:t>Benar</a:t>
            </a:r>
            <a:endParaRPr sz="1200">
              <a:solidFill>
                <a:srgbClr val="A667A5"/>
              </a:solidFill>
              <a:latin typeface="Montserrat Medium"/>
              <a:ea typeface="Montserrat Medium"/>
              <a:cs typeface="Montserrat Medium"/>
              <a:sym typeface="Montserrat Medium"/>
            </a:endParaRPr>
          </a:p>
          <a:p>
            <a:pPr indent="-190500" lvl="0" marL="742950" rtl="0" algn="l">
              <a:lnSpc>
                <a:spcPct val="150000"/>
              </a:lnSpc>
              <a:spcBef>
                <a:spcPts val="1000"/>
              </a:spcBef>
              <a:spcAft>
                <a:spcPts val="0"/>
              </a:spcAft>
              <a:buClr>
                <a:schemeClr val="lt1"/>
              </a:buClr>
              <a:buSzPts val="1200"/>
              <a:buFont typeface="Montserrat"/>
              <a:buAutoNum type="alphaUcPeriod"/>
            </a:pPr>
            <a:r>
              <a:rPr b="1" lang="en" sz="1200">
                <a:solidFill>
                  <a:schemeClr val="lt1"/>
                </a:solidFill>
                <a:latin typeface="Montserrat"/>
                <a:ea typeface="Montserrat"/>
                <a:cs typeface="Montserrat"/>
                <a:sym typeface="Montserrat"/>
              </a:rPr>
              <a:t>Salah</a:t>
            </a:r>
            <a:endParaRPr b="1" sz="1200">
              <a:solidFill>
                <a:schemeClr val="lt1"/>
              </a:solidFill>
              <a:latin typeface="Montserrat"/>
              <a:ea typeface="Montserrat"/>
              <a:cs typeface="Montserrat"/>
              <a:sym typeface="Montserrat"/>
            </a:endParaRPr>
          </a:p>
          <a:p>
            <a:pPr indent="0" lvl="0" marL="0" rtl="0" algn="l">
              <a:lnSpc>
                <a:spcPct val="150000"/>
              </a:lnSpc>
              <a:spcBef>
                <a:spcPts val="1000"/>
              </a:spcBef>
              <a:spcAft>
                <a:spcPts val="0"/>
              </a:spcAft>
              <a:buNone/>
            </a:pPr>
            <a:r>
              <a:t/>
            </a:r>
            <a:endParaRPr sz="1200">
              <a:solidFill>
                <a:schemeClr val="lt1"/>
              </a:solidFill>
              <a:latin typeface="Montserrat Medium"/>
              <a:ea typeface="Montserrat Medium"/>
              <a:cs typeface="Montserrat Medium"/>
              <a:sym typeface="Montserrat Medium"/>
            </a:endParaRPr>
          </a:p>
          <a:p>
            <a:pPr indent="0" lvl="0" marL="0" marR="0" rtl="0" algn="l">
              <a:lnSpc>
                <a:spcPct val="150000"/>
              </a:lnSpc>
              <a:spcBef>
                <a:spcPts val="1000"/>
              </a:spcBef>
              <a:spcAft>
                <a:spcPts val="0"/>
              </a:spcAft>
              <a:buNone/>
            </a:pPr>
            <a:r>
              <a:t/>
            </a:r>
            <a:endParaRPr b="1" sz="1800">
              <a:solidFill>
                <a:srgbClr val="FFAB40"/>
              </a:solidFill>
              <a:latin typeface="Montserrat"/>
              <a:ea typeface="Montserrat"/>
              <a:cs typeface="Montserrat"/>
              <a:sym typeface="Montserrat"/>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
        <p:nvSpPr>
          <p:cNvPr id="877" name="Google Shape;877;g11eb62f0c23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78" name="Google Shape;878;g11eb62f0c23_0_14"/>
          <p:cNvSpPr/>
          <p:nvPr/>
        </p:nvSpPr>
        <p:spPr>
          <a:xfrm>
            <a:off x="641700" y="3437675"/>
            <a:ext cx="7860600" cy="6876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200">
                <a:solidFill>
                  <a:srgbClr val="743673"/>
                </a:solidFill>
                <a:latin typeface="Montserrat"/>
                <a:ea typeface="Montserrat"/>
                <a:cs typeface="Montserrat"/>
                <a:sym typeface="Montserrat"/>
              </a:rPr>
              <a:t>getElementByTagName() memiliki fungsi untuk memilih elemen berdasarkan nama tag  </a:t>
            </a:r>
            <a:endParaRPr b="1" i="0" sz="12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1" i="0" sz="1200" u="none" cap="none" strike="noStrike">
              <a:solidFill>
                <a:srgbClr val="743673"/>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82" name="Shape 882"/>
        <p:cNvGrpSpPr/>
        <p:nvPr/>
      </p:nvGrpSpPr>
      <p:grpSpPr>
        <a:xfrm>
          <a:off x="0" y="0"/>
          <a:ext cx="0" cy="0"/>
          <a:chOff x="0" y="0"/>
          <a:chExt cx="0" cy="0"/>
        </a:xfrm>
      </p:grpSpPr>
      <p:sp>
        <p:nvSpPr>
          <p:cNvPr id="883" name="Google Shape;883;g11eb62f0c23_0_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4" name="Google Shape;884;g11eb62f0c23_0_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5" name="Google Shape;885;g11eb62f0c23_0_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6" name="Google Shape;886;g11eb62f0c23_0_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7" name="Google Shape;887;g11eb62f0c23_0_32"/>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888" name="Google Shape;888;g11eb62f0c23_0_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89" name="Google Shape;889;g11eb62f0c23_0_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90" name="Google Shape;890;g11eb62f0c23_0_3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91" name="Google Shape;891;g11eb62f0c23_0_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2" name="Google Shape;892;g11eb62f0c23_0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93" name="Google Shape;893;g11eb62f0c23_0_32"/>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lang="en" sz="1800">
                <a:solidFill>
                  <a:srgbClr val="FFAB40"/>
                </a:solidFill>
                <a:latin typeface="Montserrat"/>
                <a:ea typeface="Montserrat"/>
                <a:cs typeface="Montserrat"/>
                <a:sym typeface="Montserrat"/>
              </a:rPr>
              <a:t>5</a:t>
            </a:r>
            <a:r>
              <a:rPr b="1" i="0" lang="en" sz="1800" u="none" cap="none" strike="noStrike">
                <a:solidFill>
                  <a:srgbClr val="FFAB40"/>
                </a:solidFill>
                <a:latin typeface="Montserrat"/>
                <a:ea typeface="Montserrat"/>
                <a:cs typeface="Montserrat"/>
                <a:sym typeface="Montserrat"/>
              </a:rPr>
              <a:t>. </a:t>
            </a:r>
            <a:r>
              <a:rPr b="1" lang="en" sz="1800">
                <a:solidFill>
                  <a:schemeClr val="lt1"/>
                </a:solidFill>
                <a:latin typeface="Montserrat"/>
                <a:ea typeface="Montserrat"/>
                <a:cs typeface="Montserrat"/>
                <a:sym typeface="Montserrat"/>
              </a:rPr>
              <a:t>Dibawah ini yang merupakan kegunaan dari DOM adalah..</a:t>
            </a:r>
            <a:endParaRPr b="1" i="0" sz="18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4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lang="en" sz="1200">
                <a:solidFill>
                  <a:schemeClr val="lt1"/>
                </a:solidFill>
                <a:latin typeface="Montserrat Medium"/>
                <a:ea typeface="Montserrat Medium"/>
                <a:cs typeface="Montserrat Medium"/>
                <a:sym typeface="Montserrat Medium"/>
              </a:rPr>
              <a:t>memanipulasi database di dalam server yang nantinya akan ditampilkan di browser</a:t>
            </a:r>
            <a:endParaRPr sz="1200">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lang="en" sz="1200">
                <a:solidFill>
                  <a:schemeClr val="lt1"/>
                </a:solidFill>
                <a:latin typeface="Montserrat Medium"/>
                <a:ea typeface="Montserrat Medium"/>
                <a:cs typeface="Montserrat Medium"/>
                <a:sym typeface="Montserrat Medium"/>
              </a:rPr>
              <a:t>memanipulasi elemen HTML secara real time</a:t>
            </a:r>
            <a:endParaRPr sz="1200">
              <a:solidFill>
                <a:schemeClr val="lt1"/>
              </a:solidFill>
              <a:latin typeface="Montserrat Medium"/>
              <a:ea typeface="Montserrat Medium"/>
              <a:cs typeface="Montserrat Medium"/>
              <a:sym typeface="Montserrat Medium"/>
            </a:endParaRPr>
          </a:p>
          <a:p>
            <a:pPr indent="-190500" lvl="0" marL="742950" marR="0" rtl="0" algn="l">
              <a:lnSpc>
                <a:spcPct val="150000"/>
              </a:lnSpc>
              <a:spcBef>
                <a:spcPts val="1000"/>
              </a:spcBef>
              <a:spcAft>
                <a:spcPts val="0"/>
              </a:spcAft>
              <a:buClr>
                <a:schemeClr val="lt1"/>
              </a:buClr>
              <a:buSzPts val="1200"/>
              <a:buFont typeface="Montserrat Medium"/>
              <a:buAutoNum type="alphaUcPeriod"/>
            </a:pPr>
            <a:r>
              <a:rPr lang="en" sz="1200">
                <a:solidFill>
                  <a:schemeClr val="lt1"/>
                </a:solidFill>
                <a:latin typeface="Montserrat Medium"/>
                <a:ea typeface="Montserrat Medium"/>
                <a:cs typeface="Montserrat Medium"/>
                <a:sym typeface="Montserrat Medium"/>
              </a:rPr>
              <a:t>menghindari bugs pada halaman website yang dikembangkan</a:t>
            </a:r>
            <a:endParaRPr sz="1200">
              <a:solidFill>
                <a:schemeClr val="lt1"/>
              </a:solidFill>
              <a:latin typeface="Montserrat Medium"/>
              <a:ea typeface="Montserrat Medium"/>
              <a:cs typeface="Montserrat Medium"/>
              <a:sym typeface="Montserrat Medium"/>
            </a:endParaRPr>
          </a:p>
          <a:p>
            <a:pPr indent="0" lvl="0" marL="0" marR="0" rtl="0" algn="l">
              <a:lnSpc>
                <a:spcPct val="150000"/>
              </a:lnSpc>
              <a:spcBef>
                <a:spcPts val="1000"/>
              </a:spcBef>
              <a:spcAft>
                <a:spcPts val="0"/>
              </a:spcAft>
              <a:buNone/>
            </a:pPr>
            <a:r>
              <a:t/>
            </a:r>
            <a:endParaRPr sz="1200">
              <a:solidFill>
                <a:schemeClr val="lt1"/>
              </a:solidFill>
              <a:latin typeface="Montserrat Medium"/>
              <a:ea typeface="Montserrat Medium"/>
              <a:cs typeface="Montserrat Medium"/>
              <a:sym typeface="Montserrat Medium"/>
            </a:endParaRPr>
          </a:p>
          <a:p>
            <a:pPr indent="0" lvl="0" marL="0" marR="0" rtl="0" algn="l">
              <a:lnSpc>
                <a:spcPct val="150000"/>
              </a:lnSpc>
              <a:spcBef>
                <a:spcPts val="1000"/>
              </a:spcBef>
              <a:spcAft>
                <a:spcPts val="0"/>
              </a:spcAft>
              <a:buNone/>
            </a:pPr>
            <a:r>
              <a:t/>
            </a:r>
            <a:endParaRPr b="0" i="0" sz="1200" u="none" cap="none" strike="noStrike">
              <a:solidFill>
                <a:schemeClr val="lt1"/>
              </a:solidFill>
              <a:latin typeface="Montserrat Medium"/>
              <a:ea typeface="Montserrat Medium"/>
              <a:cs typeface="Montserrat Medium"/>
              <a:sym typeface="Montserrat Medium"/>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97" name="Shape 897"/>
        <p:cNvGrpSpPr/>
        <p:nvPr/>
      </p:nvGrpSpPr>
      <p:grpSpPr>
        <a:xfrm>
          <a:off x="0" y="0"/>
          <a:ext cx="0" cy="0"/>
          <a:chOff x="0" y="0"/>
          <a:chExt cx="0" cy="0"/>
        </a:xfrm>
      </p:grpSpPr>
      <p:sp>
        <p:nvSpPr>
          <p:cNvPr id="898" name="Google Shape;898;g11eb62f0c23_0_4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9" name="Google Shape;899;g11eb62f0c23_0_4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0" name="Google Shape;900;g11eb62f0c23_0_4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1" name="Google Shape;901;g11eb62f0c23_0_4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2" name="Google Shape;902;g11eb62f0c23_0_46"/>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Pembahasan Quiz</a:t>
            </a:r>
            <a:endParaRPr b="1" i="0" sz="1200" u="none" cap="none" strike="noStrike">
              <a:solidFill>
                <a:srgbClr val="FFFFFF"/>
              </a:solidFill>
              <a:latin typeface="Montserrat"/>
              <a:ea typeface="Montserrat"/>
              <a:cs typeface="Montserrat"/>
              <a:sym typeface="Montserrat"/>
            </a:endParaRPr>
          </a:p>
        </p:txBody>
      </p:sp>
      <p:sp>
        <p:nvSpPr>
          <p:cNvPr id="903" name="Google Shape;903;g11eb62f0c23_0_4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4" name="Google Shape;904;g11eb62f0c23_0_4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05" name="Google Shape;905;g11eb62f0c23_0_4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06" name="Google Shape;906;g11eb62f0c23_0_4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7" name="Google Shape;907;g11eb62f0c23_0_46"/>
          <p:cNvSpPr txBox="1"/>
          <p:nvPr/>
        </p:nvSpPr>
        <p:spPr>
          <a:xfrm>
            <a:off x="126125" y="982575"/>
            <a:ext cx="8265900" cy="27789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3200"/>
              </a:spcBef>
              <a:spcAft>
                <a:spcPts val="0"/>
              </a:spcAft>
              <a:buNone/>
            </a:pPr>
            <a:r>
              <a:rPr b="1" lang="en" sz="1800">
                <a:solidFill>
                  <a:schemeClr val="accent1"/>
                </a:solidFill>
                <a:latin typeface="Montserrat"/>
                <a:ea typeface="Montserrat"/>
                <a:cs typeface="Montserrat"/>
                <a:sym typeface="Montserrat"/>
              </a:rPr>
              <a:t>5. </a:t>
            </a:r>
            <a:r>
              <a:rPr b="1" lang="en" sz="1800">
                <a:solidFill>
                  <a:schemeClr val="lt1"/>
                </a:solidFill>
                <a:latin typeface="Montserrat"/>
                <a:ea typeface="Montserrat"/>
                <a:cs typeface="Montserrat"/>
                <a:sym typeface="Montserrat"/>
              </a:rPr>
              <a:t>Dibawah ini yang merupakan kegunaan dari DOM adalah..</a:t>
            </a:r>
            <a:endParaRPr b="1" sz="18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209550" lvl="0" marL="457200" rtl="0" algn="l">
              <a:lnSpc>
                <a:spcPct val="150000"/>
              </a:lnSpc>
              <a:spcBef>
                <a:spcPts val="1000"/>
              </a:spcBef>
              <a:spcAft>
                <a:spcPts val="0"/>
              </a:spcAft>
              <a:buClr>
                <a:srgbClr val="A667A5"/>
              </a:buClr>
              <a:buSzPts val="1200"/>
              <a:buFont typeface="Montserrat Medium"/>
              <a:buAutoNum type="alphaUcPeriod"/>
            </a:pPr>
            <a:r>
              <a:rPr lang="en" sz="1200">
                <a:solidFill>
                  <a:srgbClr val="A667A5"/>
                </a:solidFill>
                <a:latin typeface="Montserrat Medium"/>
                <a:ea typeface="Montserrat Medium"/>
                <a:cs typeface="Montserrat Medium"/>
                <a:sym typeface="Montserrat Medium"/>
              </a:rPr>
              <a:t>memanipulasi database di dalam server yang nantinya akan ditampilkan di browser</a:t>
            </a:r>
            <a:endParaRPr sz="1200">
              <a:solidFill>
                <a:srgbClr val="A667A5"/>
              </a:solidFill>
              <a:latin typeface="Montserrat Medium"/>
              <a:ea typeface="Montserrat Medium"/>
              <a:cs typeface="Montserrat Medium"/>
              <a:sym typeface="Montserrat Medium"/>
            </a:endParaRPr>
          </a:p>
          <a:p>
            <a:pPr indent="209550" lvl="0" marL="457200" rtl="0" algn="l">
              <a:lnSpc>
                <a:spcPct val="150000"/>
              </a:lnSpc>
              <a:spcBef>
                <a:spcPts val="1000"/>
              </a:spcBef>
              <a:spcAft>
                <a:spcPts val="0"/>
              </a:spcAft>
              <a:buClr>
                <a:schemeClr val="lt1"/>
              </a:buClr>
              <a:buSzPts val="1200"/>
              <a:buFont typeface="Montserrat"/>
              <a:buAutoNum type="alphaUcPeriod"/>
            </a:pPr>
            <a:r>
              <a:rPr b="1" lang="en" sz="1200">
                <a:solidFill>
                  <a:schemeClr val="lt1"/>
                </a:solidFill>
                <a:latin typeface="Montserrat"/>
                <a:ea typeface="Montserrat"/>
                <a:cs typeface="Montserrat"/>
                <a:sym typeface="Montserrat"/>
              </a:rPr>
              <a:t>memanipulasi elemen HTML secara real time</a:t>
            </a:r>
            <a:endParaRPr b="1" sz="1200">
              <a:solidFill>
                <a:schemeClr val="lt1"/>
              </a:solidFill>
              <a:latin typeface="Montserrat"/>
              <a:ea typeface="Montserrat"/>
              <a:cs typeface="Montserrat"/>
              <a:sym typeface="Montserrat"/>
            </a:endParaRPr>
          </a:p>
          <a:p>
            <a:pPr indent="209550" lvl="0" marL="457200" rtl="0" algn="l">
              <a:lnSpc>
                <a:spcPct val="150000"/>
              </a:lnSpc>
              <a:spcBef>
                <a:spcPts val="1000"/>
              </a:spcBef>
              <a:spcAft>
                <a:spcPts val="0"/>
              </a:spcAft>
              <a:buClr>
                <a:srgbClr val="A667A5"/>
              </a:buClr>
              <a:buSzPts val="1200"/>
              <a:buFont typeface="Montserrat Medium"/>
              <a:buAutoNum type="alphaUcPeriod"/>
            </a:pPr>
            <a:r>
              <a:rPr lang="en" sz="1200">
                <a:solidFill>
                  <a:srgbClr val="A667A5"/>
                </a:solidFill>
                <a:latin typeface="Montserrat Medium"/>
                <a:ea typeface="Montserrat Medium"/>
                <a:cs typeface="Montserrat Medium"/>
                <a:sym typeface="Montserrat Medium"/>
              </a:rPr>
              <a:t>menghindari bugs pada halaman website yang dikembangkan</a:t>
            </a:r>
            <a:endParaRPr b="1" sz="1800">
              <a:solidFill>
                <a:srgbClr val="A667A5"/>
              </a:solidFill>
              <a:latin typeface="Montserrat"/>
              <a:ea typeface="Montserrat"/>
              <a:cs typeface="Montserrat"/>
              <a:sym typeface="Montserrat"/>
            </a:endParaRPr>
          </a:p>
          <a:p>
            <a:pPr indent="0" lvl="0" marL="0" rtl="0" algn="l">
              <a:lnSpc>
                <a:spcPct val="150000"/>
              </a:lnSpc>
              <a:spcBef>
                <a:spcPts val="1000"/>
              </a:spcBef>
              <a:spcAft>
                <a:spcPts val="0"/>
              </a:spcAft>
              <a:buNone/>
            </a:pPr>
            <a:r>
              <a:t/>
            </a:r>
            <a:endParaRPr sz="1200">
              <a:solidFill>
                <a:schemeClr val="lt1"/>
              </a:solidFill>
              <a:latin typeface="Montserrat Medium"/>
              <a:ea typeface="Montserrat Medium"/>
              <a:cs typeface="Montserrat Medium"/>
              <a:sym typeface="Montserrat Medium"/>
            </a:endParaRPr>
          </a:p>
          <a:p>
            <a:pPr indent="0" lvl="0" marL="0" marR="0" rtl="0" algn="l">
              <a:lnSpc>
                <a:spcPct val="150000"/>
              </a:lnSpc>
              <a:spcBef>
                <a:spcPts val="1000"/>
              </a:spcBef>
              <a:spcAft>
                <a:spcPts val="0"/>
              </a:spcAft>
              <a:buNone/>
            </a:pPr>
            <a:r>
              <a:t/>
            </a:r>
            <a:endParaRPr b="1" sz="1800">
              <a:solidFill>
                <a:srgbClr val="FFAB40"/>
              </a:solidFill>
              <a:latin typeface="Montserrat"/>
              <a:ea typeface="Montserrat"/>
              <a:cs typeface="Montserrat"/>
              <a:sym typeface="Montserrat"/>
            </a:endParaRPr>
          </a:p>
          <a:p>
            <a:pPr indent="0" lvl="0" marL="457200" marR="0" rtl="0" algn="just">
              <a:lnSpc>
                <a:spcPct val="115000"/>
              </a:lnSpc>
              <a:spcBef>
                <a:spcPts val="3200"/>
              </a:spcBef>
              <a:spcAft>
                <a:spcPts val="0"/>
              </a:spcAft>
              <a:buClr>
                <a:srgbClr val="000000"/>
              </a:buClr>
              <a:buSzPts val="4900"/>
              <a:buFont typeface="Arial"/>
              <a:buNone/>
            </a:pPr>
            <a:r>
              <a:t/>
            </a:r>
            <a:endParaRPr b="0" i="0" sz="1200" u="none" cap="none" strike="noStrike">
              <a:solidFill>
                <a:schemeClr val="lt1"/>
              </a:solidFill>
              <a:latin typeface="Montserrat Medium"/>
              <a:ea typeface="Montserrat Medium"/>
              <a:cs typeface="Montserrat Medium"/>
              <a:sym typeface="Montserrat Medium"/>
            </a:endParaRPr>
          </a:p>
        </p:txBody>
      </p:sp>
      <p:sp>
        <p:nvSpPr>
          <p:cNvPr id="908" name="Google Shape;908;g11eb62f0c23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909" name="Google Shape;909;g11eb62f0c23_0_46"/>
          <p:cNvSpPr/>
          <p:nvPr/>
        </p:nvSpPr>
        <p:spPr>
          <a:xfrm>
            <a:off x="641700" y="3229075"/>
            <a:ext cx="7860600" cy="8961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100"/>
              <a:buFont typeface="Arial"/>
              <a:buNone/>
            </a:pPr>
            <a:r>
              <a:rPr b="1" lang="en" sz="1200">
                <a:solidFill>
                  <a:srgbClr val="743673"/>
                </a:solidFill>
                <a:latin typeface="Montserrat"/>
                <a:ea typeface="Montserrat"/>
                <a:cs typeface="Montserrat"/>
                <a:sym typeface="Montserrat"/>
              </a:rPr>
              <a:t>Beberapa fungsi DOM, diantaranya membuat pengalaman pengguna (user experience) menjadi lebih baik; memanipulasi elemen HTML secara real time; menghindari refresh halaman setiap kali user ingin melakukan interaksi.</a:t>
            </a:r>
            <a:endParaRPr b="1" sz="1200">
              <a:solidFill>
                <a:srgbClr val="743673"/>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14681adc62_1_134"/>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15" name="Google Shape;915;g114681adc62_1_134"/>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200"/>
              <a:buNone/>
            </a:pPr>
            <a:r>
              <a:rPr lang="en">
                <a:latin typeface="Montserrat"/>
                <a:ea typeface="Montserrat"/>
                <a:cs typeface="Montserrat"/>
                <a:sym typeface="Montserrat"/>
              </a:rPr>
              <a:t>Referensi dan bacaan lebih lanjut</a:t>
            </a:r>
            <a:endParaRPr>
              <a:latin typeface="Montserrat"/>
              <a:ea typeface="Montserrat"/>
              <a:cs typeface="Montserrat"/>
              <a:sym typeface="Montserrat"/>
            </a:endParaRPr>
          </a:p>
        </p:txBody>
      </p:sp>
      <p:pic>
        <p:nvPicPr>
          <p:cNvPr id="916" name="Google Shape;916;g114681adc62_1_134"/>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917" name="Google Shape;917;g114681adc62_1_134"/>
          <p:cNvSpPr txBox="1"/>
          <p:nvPr/>
        </p:nvSpPr>
        <p:spPr>
          <a:xfrm>
            <a:off x="607550" y="1551013"/>
            <a:ext cx="4119900" cy="1419300"/>
          </a:xfrm>
          <a:prstGeom prst="rect">
            <a:avLst/>
          </a:prstGeom>
          <a:noFill/>
          <a:ln>
            <a:noFill/>
          </a:ln>
        </p:spPr>
        <p:txBody>
          <a:bodyPr anchorCtr="0" anchor="t" bIns="0" lIns="0" spcFirstLastPara="1" rIns="0" wrap="square" tIns="0">
            <a:noAutofit/>
          </a:bodyPr>
          <a:lstStyle/>
          <a:p>
            <a:pPr indent="0" lvl="0" marL="0" marR="0" rtl="0" algn="just">
              <a:lnSpc>
                <a:spcPct val="115000"/>
              </a:lnSpc>
              <a:spcBef>
                <a:spcPts val="1600"/>
              </a:spcBef>
              <a:spcAft>
                <a:spcPts val="0"/>
              </a:spcAft>
              <a:buClr>
                <a:srgbClr val="000000"/>
              </a:buClr>
              <a:buSzPts val="1400"/>
              <a:buFont typeface="Arial"/>
              <a:buNone/>
            </a:pPr>
            <a:r>
              <a:rPr b="1" i="0" lang="en" sz="1600" u="none" cap="none" strike="noStrike">
                <a:solidFill>
                  <a:srgbClr val="743673"/>
                </a:solidFill>
                <a:highlight>
                  <a:schemeClr val="lt1"/>
                </a:highlight>
                <a:latin typeface="Montserrat"/>
                <a:ea typeface="Montserrat"/>
                <a:cs typeface="Montserrat"/>
                <a:sym typeface="Montserrat"/>
              </a:rPr>
              <a:t>Referensi dan bacaan lebih lanjut~</a:t>
            </a:r>
            <a:endParaRPr b="1" i="0" sz="1600" u="none" cap="none" strike="noStrike">
              <a:solidFill>
                <a:srgbClr val="743673"/>
              </a:solidFill>
              <a:highlight>
                <a:schemeClr val="lt1"/>
              </a:highlight>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Medium"/>
              <a:ea typeface="Montserrat Medium"/>
              <a:cs typeface="Montserrat Medium"/>
              <a:sym typeface="Montserrat Medium"/>
            </a:endParaRPr>
          </a:p>
          <a:p>
            <a:pPr indent="-120650" lvl="0" marL="171450" marR="0" rtl="0" algn="just">
              <a:lnSpc>
                <a:spcPct val="115000"/>
              </a:lnSpc>
              <a:spcBef>
                <a:spcPts val="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https://www.w3schools.com/js/js_htmldom.asp</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just">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https://developer.mozilla.org/en-US/docs/Web/API/HTML_DOM_API</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just">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https://www.petanikode.com/javascript-dom/</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just">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https://eloquentjavascript.net/14_dom.html</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just">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https://blog.10pines.com/2018/08/27/reactjs-virtual-dom/</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just">
              <a:lnSpc>
                <a:spcPct val="115000"/>
              </a:lnSpc>
              <a:spcBef>
                <a:spcPts val="1000"/>
              </a:spcBef>
              <a:spcAft>
                <a:spcPts val="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just">
              <a:lnSpc>
                <a:spcPct val="115000"/>
              </a:lnSpc>
              <a:spcBef>
                <a:spcPts val="1000"/>
              </a:spcBef>
              <a:spcAft>
                <a:spcPts val="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just">
              <a:lnSpc>
                <a:spcPct val="115000"/>
              </a:lnSpc>
              <a:spcBef>
                <a:spcPts val="1000"/>
              </a:spcBef>
              <a:spcAft>
                <a:spcPts val="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just">
              <a:lnSpc>
                <a:spcPct val="115000"/>
              </a:lnSpc>
              <a:spcBef>
                <a:spcPts val="1000"/>
              </a:spcBef>
              <a:spcAft>
                <a:spcPts val="100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14681adc62_0_235"/>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8" name="Google Shape;358;g114681adc62_0_235"/>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200"/>
              <a:buNone/>
            </a:pPr>
            <a:r>
              <a:rPr lang="en">
                <a:latin typeface="Montserrat"/>
                <a:ea typeface="Montserrat"/>
                <a:cs typeface="Montserrat"/>
                <a:sym typeface="Montserrat"/>
              </a:rPr>
              <a:t>Pengantar</a:t>
            </a:r>
            <a:endParaRPr>
              <a:latin typeface="Montserrat"/>
              <a:ea typeface="Montserrat"/>
              <a:cs typeface="Montserrat"/>
              <a:sym typeface="Montserrat"/>
            </a:endParaRPr>
          </a:p>
        </p:txBody>
      </p:sp>
      <p:sp>
        <p:nvSpPr>
          <p:cNvPr id="359" name="Google Shape;359;g114681adc62_0_235"/>
          <p:cNvSpPr txBox="1"/>
          <p:nvPr/>
        </p:nvSpPr>
        <p:spPr>
          <a:xfrm>
            <a:off x="685800" y="1159608"/>
            <a:ext cx="4114800" cy="967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512252"/>
                </a:solidFill>
                <a:highlight>
                  <a:schemeClr val="lt1"/>
                </a:highlight>
                <a:latin typeface="Montserrat"/>
                <a:ea typeface="Montserrat"/>
                <a:cs typeface="Montserrat"/>
                <a:sym typeface="Montserrat"/>
              </a:rPr>
              <a:t>Detailnya, kita bakal bahas hal-hal berikut ini: </a:t>
            </a:r>
            <a:endParaRPr b="1" i="0" sz="1600" u="none" cap="none" strike="noStrike">
              <a:solidFill>
                <a:srgbClr val="512252"/>
              </a:solidFill>
              <a:latin typeface="Montserrat"/>
              <a:ea typeface="Montserrat"/>
              <a:cs typeface="Montserrat"/>
              <a:sym typeface="Montserrat"/>
            </a:endParaRPr>
          </a:p>
        </p:txBody>
      </p:sp>
      <p:sp>
        <p:nvSpPr>
          <p:cNvPr id="360" name="Google Shape;360;g114681adc62_0_235"/>
          <p:cNvSpPr/>
          <p:nvPr/>
        </p:nvSpPr>
        <p:spPr>
          <a:xfrm>
            <a:off x="831025" y="235035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61" name="Google Shape;361;g114681adc62_0_235"/>
          <p:cNvSpPr/>
          <p:nvPr/>
        </p:nvSpPr>
        <p:spPr>
          <a:xfrm>
            <a:off x="831025" y="2885363"/>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62" name="Google Shape;362;g114681adc62_0_235"/>
          <p:cNvSpPr/>
          <p:nvPr/>
        </p:nvSpPr>
        <p:spPr>
          <a:xfrm>
            <a:off x="831025" y="342040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114681adc62_0_235"/>
          <p:cNvSpPr txBox="1"/>
          <p:nvPr/>
        </p:nvSpPr>
        <p:spPr>
          <a:xfrm>
            <a:off x="1324925" y="2117700"/>
            <a:ext cx="3247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Montserrat Medium"/>
                <a:ea typeface="Montserrat Medium"/>
                <a:cs typeface="Montserrat Medium"/>
                <a:sym typeface="Montserrat Medium"/>
              </a:rPr>
              <a:t>Konsep DOM</a:t>
            </a:r>
            <a:endParaRPr b="0" i="0" sz="1200" u="none" cap="none" strike="noStrike">
              <a:solidFill>
                <a:schemeClr val="dk1"/>
              </a:solidFill>
              <a:latin typeface="Montserrat Medium"/>
              <a:ea typeface="Montserrat Medium"/>
              <a:cs typeface="Montserrat Medium"/>
              <a:sym typeface="Montserrat Medium"/>
            </a:endParaRPr>
          </a:p>
        </p:txBody>
      </p:sp>
      <p:sp>
        <p:nvSpPr>
          <p:cNvPr id="364" name="Google Shape;364;g114681adc62_0_235"/>
          <p:cNvSpPr txBox="1"/>
          <p:nvPr/>
        </p:nvSpPr>
        <p:spPr>
          <a:xfrm>
            <a:off x="1324925" y="2652725"/>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Montserrat Medium"/>
                <a:ea typeface="Montserrat Medium"/>
                <a:cs typeface="Montserrat Medium"/>
                <a:sym typeface="Montserrat Medium"/>
              </a:rPr>
              <a:t>DOM di JavaScript</a:t>
            </a:r>
            <a:endParaRPr b="0" i="0" sz="1200" u="none" cap="none" strike="noStrike">
              <a:solidFill>
                <a:schemeClr val="dk1"/>
              </a:solidFill>
              <a:latin typeface="Montserrat Medium"/>
              <a:ea typeface="Montserrat Medium"/>
              <a:cs typeface="Montserrat Medium"/>
              <a:sym typeface="Montserrat Medium"/>
            </a:endParaRPr>
          </a:p>
        </p:txBody>
      </p:sp>
      <p:sp>
        <p:nvSpPr>
          <p:cNvPr id="365" name="Google Shape;365;g114681adc62_0_235"/>
          <p:cNvSpPr txBox="1"/>
          <p:nvPr/>
        </p:nvSpPr>
        <p:spPr>
          <a:xfrm>
            <a:off x="1324925" y="3187750"/>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Montserrat Medium"/>
                <a:ea typeface="Montserrat Medium"/>
                <a:cs typeface="Montserrat Medium"/>
                <a:sym typeface="Montserrat Medium"/>
              </a:rPr>
              <a:t>DOM Selector</a:t>
            </a:r>
            <a:endParaRPr b="0" i="0" sz="1200" u="none" cap="none" strike="noStrike">
              <a:solidFill>
                <a:schemeClr val="dk1"/>
              </a:solidFill>
              <a:latin typeface="Montserrat Medium"/>
              <a:ea typeface="Montserrat Medium"/>
              <a:cs typeface="Montserrat Medium"/>
              <a:sym typeface="Montserrat Medium"/>
            </a:endParaRPr>
          </a:p>
        </p:txBody>
      </p:sp>
      <p:sp>
        <p:nvSpPr>
          <p:cNvPr id="366" name="Google Shape;366;g114681adc62_0_235"/>
          <p:cNvSpPr txBox="1"/>
          <p:nvPr/>
        </p:nvSpPr>
        <p:spPr>
          <a:xfrm>
            <a:off x="1324925" y="3722775"/>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Medium"/>
              <a:ea typeface="Montserrat Medium"/>
              <a:cs typeface="Montserrat Medium"/>
              <a:sym typeface="Montserrat Medium"/>
            </a:endParaRPr>
          </a:p>
        </p:txBody>
      </p:sp>
      <p:pic>
        <p:nvPicPr>
          <p:cNvPr id="367" name="Google Shape;367;g114681adc62_0_235"/>
          <p:cNvPicPr preferRelativeResize="0"/>
          <p:nvPr/>
        </p:nvPicPr>
        <p:blipFill rotWithShape="1">
          <a:blip r:embed="rId3">
            <a:alphaModFix/>
          </a:blip>
          <a:srcRect b="0" l="0" r="0" t="0"/>
          <a:stretch/>
        </p:blipFill>
        <p:spPr>
          <a:xfrm>
            <a:off x="4727450" y="1318722"/>
            <a:ext cx="3886200" cy="3125256"/>
          </a:xfrm>
          <a:prstGeom prst="rect">
            <a:avLst/>
          </a:prstGeom>
          <a:noFill/>
          <a:ln>
            <a:noFill/>
          </a:ln>
        </p:spPr>
      </p:pic>
      <p:sp>
        <p:nvSpPr>
          <p:cNvPr id="368" name="Google Shape;368;g114681adc62_0_235"/>
          <p:cNvSpPr txBox="1"/>
          <p:nvPr/>
        </p:nvSpPr>
        <p:spPr>
          <a:xfrm>
            <a:off x="1243200" y="38515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Montserrat Medium"/>
                <a:ea typeface="Montserrat Medium"/>
                <a:cs typeface="Montserrat Medium"/>
                <a:sym typeface="Montserrat Medium"/>
              </a:rPr>
              <a:t>DOM Manipulation</a:t>
            </a:r>
            <a:endParaRPr b="0" i="0" sz="1200" u="none" cap="none" strike="noStrike">
              <a:solidFill>
                <a:schemeClr val="dk1"/>
              </a:solidFill>
              <a:latin typeface="Montserrat Medium"/>
              <a:ea typeface="Montserrat Medium"/>
              <a:cs typeface="Montserrat Medium"/>
              <a:sym typeface="Montserrat Medium"/>
            </a:endParaRPr>
          </a:p>
        </p:txBody>
      </p:sp>
      <p:sp>
        <p:nvSpPr>
          <p:cNvPr id="369" name="Google Shape;369;g114681adc62_0_235"/>
          <p:cNvSpPr/>
          <p:nvPr/>
        </p:nvSpPr>
        <p:spPr>
          <a:xfrm>
            <a:off x="831025" y="389985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921" name="Shape 921"/>
        <p:cNvGrpSpPr/>
        <p:nvPr/>
      </p:nvGrpSpPr>
      <p:grpSpPr>
        <a:xfrm>
          <a:off x="0" y="0"/>
          <a:ext cx="0" cy="0"/>
          <a:chOff x="0" y="0"/>
          <a:chExt cx="0" cy="0"/>
        </a:xfrm>
      </p:grpSpPr>
      <p:sp>
        <p:nvSpPr>
          <p:cNvPr id="922" name="Google Shape;922;g114681adc62_1_141"/>
          <p:cNvSpPr txBox="1"/>
          <p:nvPr/>
        </p:nvSpPr>
        <p:spPr>
          <a:xfrm>
            <a:off x="465575" y="1481175"/>
            <a:ext cx="4381500" cy="2431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4000"/>
              <a:buFont typeface="Arial"/>
              <a:buNone/>
            </a:pPr>
            <a:r>
              <a:rPr b="1" i="0" lang="en" sz="1400" u="none" cap="none" strike="noStrike">
                <a:solidFill>
                  <a:schemeClr val="lt1"/>
                </a:solidFill>
                <a:latin typeface="Montserrat"/>
                <a:ea typeface="Montserrat"/>
                <a:cs typeface="Montserrat"/>
                <a:sym typeface="Montserrat"/>
              </a:rPr>
              <a:t>Nah, selesai sudah pembahasan kita di Chapter 4 Topic 2 ini.</a:t>
            </a:r>
            <a:endParaRPr b="1" i="0" sz="1400" u="none" cap="none" strike="noStrike">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4000"/>
              <a:buFont typeface="Arial"/>
              <a:buNone/>
            </a:pPr>
            <a:r>
              <a:rPr b="1" i="0" lang="en" sz="1400" u="none" cap="none" strike="noStrike">
                <a:solidFill>
                  <a:schemeClr val="lt1"/>
                </a:solidFill>
                <a:latin typeface="Montserrat"/>
                <a:ea typeface="Montserrat"/>
                <a:cs typeface="Montserrat"/>
                <a:sym typeface="Montserrat"/>
              </a:rPr>
              <a:t>Setelah ini, </a:t>
            </a:r>
            <a:r>
              <a:rPr b="1" i="0" lang="en" sz="1400" u="none" cap="none" strike="noStrike">
                <a:solidFill>
                  <a:schemeClr val="accent1"/>
                </a:solidFill>
                <a:latin typeface="Montserrat"/>
                <a:ea typeface="Montserrat"/>
                <a:cs typeface="Montserrat"/>
                <a:sym typeface="Montserrat"/>
              </a:rPr>
              <a:t>kita akan lanjut ke Chapter 4 Topic 3 </a:t>
            </a:r>
            <a:r>
              <a:rPr b="1" i="0" lang="en" sz="1400" u="none" cap="none" strike="noStrike">
                <a:solidFill>
                  <a:schemeClr val="lt1"/>
                </a:solidFill>
                <a:latin typeface="Montserrat"/>
                <a:ea typeface="Montserrat"/>
                <a:cs typeface="Montserrat"/>
                <a:sym typeface="Montserrat"/>
              </a:rPr>
              <a:t>untuk membahas</a:t>
            </a:r>
            <a:r>
              <a:rPr b="1" i="0" lang="en" sz="1400" u="none" cap="none" strike="noStrike">
                <a:solidFill>
                  <a:schemeClr val="accent1"/>
                </a:solidFill>
                <a:latin typeface="Montserrat"/>
                <a:ea typeface="Montserrat"/>
                <a:cs typeface="Montserrat"/>
                <a:sym typeface="Montserrat"/>
              </a:rPr>
              <a:t> Node.Js </a:t>
            </a:r>
            <a:r>
              <a:rPr b="1" i="0" lang="en" sz="1400" u="none" cap="none" strike="noStrike">
                <a:solidFill>
                  <a:schemeClr val="lt1"/>
                </a:solidFill>
                <a:latin typeface="Montserrat"/>
                <a:ea typeface="Montserrat"/>
                <a:cs typeface="Montserrat"/>
                <a:sym typeface="Montserrat"/>
              </a:rPr>
              <a:t>!</a:t>
            </a:r>
            <a:endParaRPr b="1" i="0" sz="1400" u="none" cap="none" strike="noStrike">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1000"/>
              </a:spcAft>
              <a:buClr>
                <a:schemeClr val="dk1"/>
              </a:buClr>
              <a:buSzPts val="4000"/>
              <a:buFont typeface="Arial"/>
              <a:buNone/>
            </a:pPr>
            <a:r>
              <a:rPr b="1" i="0" lang="en" sz="1400" u="none" cap="none" strike="noStrike">
                <a:solidFill>
                  <a:schemeClr val="lt1"/>
                </a:solidFill>
                <a:latin typeface="Montserrat"/>
                <a:ea typeface="Montserrat"/>
                <a:cs typeface="Montserrat"/>
                <a:sym typeface="Montserrat"/>
              </a:rPr>
              <a:t>Sayonara~</a:t>
            </a:r>
            <a:endParaRPr b="1" i="0" sz="1400" u="none" cap="none" strike="noStrike">
              <a:solidFill>
                <a:schemeClr val="lt1"/>
              </a:solidFill>
              <a:latin typeface="Montserrat"/>
              <a:ea typeface="Montserrat"/>
              <a:cs typeface="Montserrat"/>
              <a:sym typeface="Montserrat"/>
            </a:endParaRPr>
          </a:p>
        </p:txBody>
      </p:sp>
      <p:pic>
        <p:nvPicPr>
          <p:cNvPr id="923" name="Google Shape;923;g114681adc62_1_141"/>
          <p:cNvPicPr preferRelativeResize="0"/>
          <p:nvPr/>
        </p:nvPicPr>
        <p:blipFill rotWithShape="1">
          <a:blip r:embed="rId3">
            <a:alphaModFix/>
          </a:blip>
          <a:srcRect b="0" l="0" r="0" t="0"/>
          <a:stretch/>
        </p:blipFill>
        <p:spPr>
          <a:xfrm>
            <a:off x="4124831" y="853375"/>
            <a:ext cx="5687844" cy="4338199"/>
          </a:xfrm>
          <a:prstGeom prst="rect">
            <a:avLst/>
          </a:prstGeom>
          <a:noFill/>
          <a:ln>
            <a:noFill/>
          </a:ln>
        </p:spPr>
      </p:pic>
      <p:sp>
        <p:nvSpPr>
          <p:cNvPr id="924" name="Google Shape;924;g114681adc62_1_14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5" name="Google Shape;925;g114681adc62_1_14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6" name="Google Shape;926;g114681adc62_1_14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7" name="Google Shape;927;g114681adc62_1_14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8" name="Google Shape;928;g114681adc62_1_14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9" name="Google Shape;929;g114681adc62_1_14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30" name="Google Shape;930;g114681adc62_1_141"/>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31" name="Google Shape;931;g114681adc62_1_14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2" name="Google Shape;932;g114681adc62_1_141"/>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Penutup</a:t>
            </a:r>
            <a:endParaRPr b="1" i="0" sz="1200" u="none" cap="none" strike="noStrike">
              <a:solidFill>
                <a:schemeClr val="lt1"/>
              </a:solidFill>
              <a:latin typeface="Montserrat"/>
              <a:ea typeface="Montserrat"/>
              <a:cs typeface="Montserrat"/>
              <a:sym typeface="Montserrat"/>
            </a:endParaRPr>
          </a:p>
        </p:txBody>
      </p:sp>
      <p:sp>
        <p:nvSpPr>
          <p:cNvPr id="933" name="Google Shape;933;g114681adc62_1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937" name="Shape 937"/>
        <p:cNvGrpSpPr/>
        <p:nvPr/>
      </p:nvGrpSpPr>
      <p:grpSpPr>
        <a:xfrm>
          <a:off x="0" y="0"/>
          <a:ext cx="0" cy="0"/>
          <a:chOff x="0" y="0"/>
          <a:chExt cx="0" cy="0"/>
        </a:xfrm>
      </p:grpSpPr>
      <p:sp>
        <p:nvSpPr>
          <p:cNvPr id="938" name="Google Shape;938;g11e1ed077a0_1_89"/>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9" name="Google Shape;939;g11e1ed077a0_1_89"/>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940" name="Google Shape;940;g11e1ed077a0_1_89"/>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941" name="Google Shape;941;g11e1ed077a0_1_89"/>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942" name="Google Shape;942;g11e1ed077a0_1_89"/>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73" name="Shape 373"/>
        <p:cNvGrpSpPr/>
        <p:nvPr/>
      </p:nvGrpSpPr>
      <p:grpSpPr>
        <a:xfrm>
          <a:off x="0" y="0"/>
          <a:ext cx="0" cy="0"/>
          <a:chOff x="0" y="0"/>
          <a:chExt cx="0" cy="0"/>
        </a:xfrm>
      </p:grpSpPr>
      <p:sp>
        <p:nvSpPr>
          <p:cNvPr id="374" name="Google Shape;374;p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5" name="Google Shape;375;p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6" name="Google Shape;376;p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7" name="Google Shape;377;p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5"/>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DOM</a:t>
            </a:r>
            <a:endParaRPr b="1" i="0" sz="1200" u="none" cap="none" strike="noStrike">
              <a:solidFill>
                <a:schemeClr val="lt1"/>
              </a:solidFill>
              <a:latin typeface="Montserrat"/>
              <a:ea typeface="Montserrat"/>
              <a:cs typeface="Montserrat"/>
              <a:sym typeface="Montserrat"/>
            </a:endParaRPr>
          </a:p>
        </p:txBody>
      </p:sp>
      <p:sp>
        <p:nvSpPr>
          <p:cNvPr id="379" name="Google Shape;379;p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0" name="Google Shape;380;p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81" name="Google Shape;381;p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82" name="Google Shape;382;p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3" name="Google Shape;383;p5"/>
          <p:cNvSpPr txBox="1"/>
          <p:nvPr/>
        </p:nvSpPr>
        <p:spPr>
          <a:xfrm>
            <a:off x="573575" y="1651638"/>
            <a:ext cx="4062300" cy="2298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 sz="1400" u="none" cap="none" strike="noStrike">
                <a:solidFill>
                  <a:srgbClr val="FFFFFF"/>
                </a:solidFill>
                <a:latin typeface="Montserrat"/>
                <a:ea typeface="Montserrat"/>
                <a:cs typeface="Montserrat"/>
                <a:sym typeface="Montserrat"/>
              </a:rPr>
              <a:t>Kamu masih ingat kan sama gambar di samping? Kalo lupa, boleh cek lagi materi tentang HTML dan CSS yaa~</a:t>
            </a:r>
            <a:endParaRPr b="1" i="0" sz="1400" u="none" cap="none" strike="noStrike">
              <a:solidFill>
                <a:srgbClr val="FFFFFF"/>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400"/>
              <a:buFont typeface="Arial"/>
              <a:buNone/>
            </a:pPr>
            <a:r>
              <a:t/>
            </a:r>
            <a:endParaRPr b="1" i="0" sz="1400" u="none" cap="none" strike="noStrike">
              <a:solidFill>
                <a:srgbClr val="FFFFFF"/>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400"/>
              <a:buFont typeface="Arial"/>
              <a:buNone/>
            </a:pPr>
            <a:r>
              <a:rPr b="1" i="0" lang="en" sz="1400" u="none" cap="none" strike="noStrike">
                <a:solidFill>
                  <a:srgbClr val="FFFFFF"/>
                </a:solidFill>
                <a:latin typeface="Montserrat"/>
                <a:ea typeface="Montserrat"/>
                <a:cs typeface="Montserrat"/>
                <a:sym typeface="Montserrat"/>
              </a:rPr>
              <a:t>Nah, kalo kemarin kita bahas tentang HTML dan CSS dari gambar ini, sekarang kita bakal bahas tentang</a:t>
            </a:r>
            <a:r>
              <a:rPr b="1" lang="en">
                <a:solidFill>
                  <a:srgbClr val="FFFFFF"/>
                </a:solidFill>
                <a:latin typeface="Montserrat"/>
                <a:ea typeface="Montserrat"/>
                <a:cs typeface="Montserrat"/>
                <a:sym typeface="Montserrat"/>
              </a:rPr>
              <a:t> </a:t>
            </a:r>
            <a:r>
              <a:rPr b="1" i="0" lang="en" sz="1400" u="none" cap="none" strike="noStrike">
                <a:solidFill>
                  <a:schemeClr val="accent1"/>
                </a:solidFill>
                <a:latin typeface="Montserrat"/>
                <a:ea typeface="Montserrat"/>
                <a:cs typeface="Montserrat"/>
                <a:sym typeface="Montserrat"/>
              </a:rPr>
              <a:t>DOM (Document Object Modeling). </a:t>
            </a:r>
            <a:r>
              <a:rPr b="1" i="0" lang="en" sz="1400" u="none" cap="none" strike="noStrike">
                <a:solidFill>
                  <a:schemeClr val="lt1"/>
                </a:solidFill>
                <a:latin typeface="Montserrat"/>
                <a:ea typeface="Montserrat"/>
                <a:cs typeface="Montserrat"/>
                <a:sym typeface="Montserrat"/>
              </a:rPr>
              <a:t>Skuyy!</a:t>
            </a:r>
            <a:endParaRPr b="1" i="0" sz="1400" u="none" cap="none" strike="noStrike">
              <a:solidFill>
                <a:schemeClr val="lt1"/>
              </a:solidFill>
              <a:latin typeface="Montserrat"/>
              <a:ea typeface="Montserrat"/>
              <a:cs typeface="Montserrat"/>
              <a:sym typeface="Montserrat"/>
            </a:endParaRPr>
          </a:p>
        </p:txBody>
      </p:sp>
      <p:sp>
        <p:nvSpPr>
          <p:cNvPr id="384" name="Google Shape;38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85" name="Google Shape;385;p5"/>
          <p:cNvPicPr preferRelativeResize="0"/>
          <p:nvPr/>
        </p:nvPicPr>
        <p:blipFill rotWithShape="1">
          <a:blip r:embed="rId4">
            <a:alphaModFix/>
          </a:blip>
          <a:srcRect b="0" l="0" r="0" t="0"/>
          <a:stretch/>
        </p:blipFill>
        <p:spPr>
          <a:xfrm>
            <a:off x="5430362" y="914400"/>
            <a:ext cx="2573074" cy="38861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9" name="Shape 389"/>
        <p:cNvGrpSpPr/>
        <p:nvPr/>
      </p:nvGrpSpPr>
      <p:grpSpPr>
        <a:xfrm>
          <a:off x="0" y="0"/>
          <a:ext cx="0" cy="0"/>
          <a:chOff x="0" y="0"/>
          <a:chExt cx="0" cy="0"/>
        </a:xfrm>
      </p:grpSpPr>
      <p:sp>
        <p:nvSpPr>
          <p:cNvPr id="390" name="Google Shape;390;p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1" name="Google Shape;391;p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2" name="Google Shape;392;p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3" name="Google Shape;393;p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4" name="Google Shape;394;p6"/>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DOM </a:t>
            </a:r>
            <a:endParaRPr b="1" i="0" sz="1200" u="none" cap="none" strike="noStrike">
              <a:solidFill>
                <a:schemeClr val="lt1"/>
              </a:solidFill>
              <a:latin typeface="Montserrat"/>
              <a:ea typeface="Montserrat"/>
              <a:cs typeface="Montserrat"/>
              <a:sym typeface="Montserrat"/>
            </a:endParaRPr>
          </a:p>
        </p:txBody>
      </p:sp>
      <p:sp>
        <p:nvSpPr>
          <p:cNvPr id="395" name="Google Shape;395;p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6" name="Google Shape;396;p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97" name="Google Shape;397;p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98" name="Google Shape;398;p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9" name="Google Shape;399;p6"/>
          <p:cNvSpPr txBox="1"/>
          <p:nvPr/>
        </p:nvSpPr>
        <p:spPr>
          <a:xfrm>
            <a:off x="509575" y="1371475"/>
            <a:ext cx="4342500" cy="2173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Recap dulu, yuk!</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Di chapter 1, kita udah belajar gimana HTML dan CSS bekerja untuk menampilkan dokumen pada web. Yaitu dengan mengubah HTML dan CSS menjadi DOM (Document Object Modeling). </a:t>
            </a:r>
            <a:br>
              <a:rPr b="0" i="0" lang="en" sz="1000" u="none" cap="none" strike="noStrike">
                <a:solidFill>
                  <a:schemeClr val="dk1"/>
                </a:solidFill>
                <a:latin typeface="Montserrat"/>
                <a:ea typeface="Montserrat"/>
                <a:cs typeface="Montserrat"/>
                <a:sym typeface="Montserrat"/>
              </a:rPr>
            </a:b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DOM memiliki struktur seperti pohon. </a:t>
            </a:r>
            <a:r>
              <a:rPr b="1" i="0" lang="en" sz="1000" u="none" cap="none" strike="noStrike">
                <a:solidFill>
                  <a:schemeClr val="dk1"/>
                </a:solidFill>
                <a:latin typeface="Montserrat"/>
                <a:ea typeface="Montserrat"/>
                <a:cs typeface="Montserrat"/>
                <a:sym typeface="Montserrat"/>
              </a:rPr>
              <a:t>Setiap element, attribute, dan potongan teks dalam bahasa markup, menjadi DOM node dalam struktur pohon</a:t>
            </a:r>
            <a:r>
              <a:rPr b="0" i="0" lang="en" sz="1000" u="none" cap="none" strike="noStrike">
                <a:solidFill>
                  <a:schemeClr val="dk1"/>
                </a:solidFill>
                <a:latin typeface="Montserrat"/>
                <a:ea typeface="Montserrat"/>
                <a:cs typeface="Montserrat"/>
                <a:sym typeface="Montserrat"/>
              </a:rPr>
              <a:t>. Berbagai macam node akan berkumpul dan saling terhubung menjadi DOM. Beberapa elemen merupakan parent dari node anak (child), dan mungkin juga node anak memiliki saudara kandung (siblings). </a:t>
            </a:r>
            <a:endParaRPr b="0" i="0" sz="1000" u="none" cap="none" strike="noStrike">
              <a:solidFill>
                <a:schemeClr val="dk1"/>
              </a:solidFill>
              <a:latin typeface="Montserrat"/>
              <a:ea typeface="Montserrat"/>
              <a:cs typeface="Montserrat"/>
              <a:sym typeface="Montserrat"/>
            </a:endParaRPr>
          </a:p>
        </p:txBody>
      </p:sp>
      <p:sp>
        <p:nvSpPr>
          <p:cNvPr id="400" name="Google Shape;40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01" name="Google Shape;401;p6"/>
          <p:cNvPicPr preferRelativeResize="0"/>
          <p:nvPr/>
        </p:nvPicPr>
        <p:blipFill rotWithShape="1">
          <a:blip r:embed="rId4">
            <a:alphaModFix/>
          </a:blip>
          <a:srcRect b="0" l="0" r="0" t="0"/>
          <a:stretch/>
        </p:blipFill>
        <p:spPr>
          <a:xfrm>
            <a:off x="5452800" y="914400"/>
            <a:ext cx="2853462" cy="3886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g114681adc62_1_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7" name="Google Shape;407;g114681adc62_1_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8" name="Google Shape;408;g114681adc62_1_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9" name="Google Shape;409;g114681adc62_1_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0" name="Google Shape;410;g114681adc62_1_0"/>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lt1"/>
                </a:solidFill>
                <a:latin typeface="Montserrat"/>
                <a:ea typeface="Montserrat"/>
                <a:cs typeface="Montserrat"/>
                <a:sym typeface="Montserrat"/>
              </a:rPr>
              <a:t>Konsep DOM </a:t>
            </a:r>
            <a:endParaRPr b="1" i="0" sz="1100" u="none" cap="none" strike="noStrike">
              <a:solidFill>
                <a:schemeClr val="lt1"/>
              </a:solidFill>
              <a:latin typeface="Montserrat"/>
              <a:ea typeface="Montserrat"/>
              <a:cs typeface="Montserrat"/>
              <a:sym typeface="Montserrat"/>
            </a:endParaRPr>
          </a:p>
        </p:txBody>
      </p:sp>
      <p:sp>
        <p:nvSpPr>
          <p:cNvPr id="411" name="Google Shape;411;g114681adc62_1_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2" name="Google Shape;412;g114681adc62_1_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13" name="Google Shape;413;g114681adc62_1_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14" name="Google Shape;414;g114681adc62_1_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5" name="Google Shape;415;g114681adc62_1_0"/>
          <p:cNvSpPr txBox="1"/>
          <p:nvPr/>
        </p:nvSpPr>
        <p:spPr>
          <a:xfrm>
            <a:off x="509575" y="1673500"/>
            <a:ext cx="4126500" cy="3688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500" u="none" cap="none" strike="noStrike">
                <a:solidFill>
                  <a:srgbClr val="743673"/>
                </a:solidFill>
                <a:latin typeface="Montserrat"/>
                <a:ea typeface="Montserrat"/>
                <a:cs typeface="Montserrat"/>
                <a:sym typeface="Montserrat"/>
              </a:rPr>
              <a:t>Parent, child, siblings, apa tuh?</a:t>
            </a:r>
            <a:endParaRPr b="1" i="0" sz="15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P</a:t>
            </a:r>
            <a:r>
              <a:rPr b="0" i="0" lang="en" sz="1000" u="none" cap="none" strike="noStrike">
                <a:solidFill>
                  <a:srgbClr val="434343"/>
                </a:solidFill>
                <a:latin typeface="Montserrat"/>
                <a:ea typeface="Montserrat"/>
                <a:cs typeface="Montserrat"/>
                <a:sym typeface="Montserrat"/>
                <a:extLst>
                  <a:ext uri="http://customooxmlschemas.google.com/">
                    <go:slidesCustomData xmlns:go="http://customooxmlschemas.google.com/" textRoundtripDataId="0"/>
                  </a:ext>
                </a:extLst>
              </a:rPr>
              <a:t>arent adalah induk dari suatu elemen yang membungkus beberapa elemen. Kalo child, elemen utama yang berada satu tingkat di bawah komponen parent. Sementara siblings, elemen turunan yang berasal dari elemen child utama.</a:t>
            </a:r>
            <a:endParaRPr b="0" i="0" sz="1000" u="none" cap="none" strike="noStrike">
              <a:solidFill>
                <a:srgbClr val="434343"/>
              </a:solidFill>
              <a:latin typeface="Montserrat"/>
              <a:ea typeface="Montserrat"/>
              <a:cs typeface="Montserrat"/>
              <a:sym typeface="Montserrat"/>
              <a:extLst>
                <a:ext uri="http://customooxmlschemas.google.com/">
                  <go:slidesCustomData xmlns:go="http://customooxmlschemas.google.com/" textRoundtripDataId="1"/>
                </a:ext>
              </a:extLs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xtLst>
                <a:ext uri="http://customooxmlschemas.google.com/">
                  <go:slidesCustomData xmlns:go="http://customooxmlschemas.google.com/" textRoundtripDataId="2"/>
                </a:ext>
              </a:extLst>
            </a:endParaRPr>
          </a:p>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extLst>
                  <a:ext uri="http://customooxmlschemas.google.com/">
                    <go:slidesCustomData xmlns:go="http://customooxmlschemas.google.com/" textRoundtripDataId="3"/>
                  </a:ext>
                </a:extLst>
              </a:rPr>
              <a:t>Contohnya kayak gambar di samping </a:t>
            </a:r>
            <a:r>
              <a:rPr b="0" i="0" lang="en" sz="1000" u="none" cap="none" strike="noStrike">
                <a:solidFill>
                  <a:srgbClr val="434343"/>
                </a:solidFill>
                <a:latin typeface="Montserrat"/>
                <a:ea typeface="Montserrat"/>
                <a:cs typeface="Montserrat"/>
                <a:sym typeface="Montserrat"/>
              </a:rPr>
              <a:t>ya~</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416" name="Google Shape;416;g114681adc62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17" name="Google Shape;417;g114681adc62_1_0"/>
          <p:cNvPicPr preferRelativeResize="0"/>
          <p:nvPr/>
        </p:nvPicPr>
        <p:blipFill rotWithShape="1">
          <a:blip r:embed="rId4">
            <a:alphaModFix/>
          </a:blip>
          <a:srcRect b="0" l="0" r="0" t="0"/>
          <a:stretch/>
        </p:blipFill>
        <p:spPr>
          <a:xfrm>
            <a:off x="4755150" y="1105288"/>
            <a:ext cx="3886198" cy="35579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1" name="Shape 421"/>
        <p:cNvGrpSpPr/>
        <p:nvPr/>
      </p:nvGrpSpPr>
      <p:grpSpPr>
        <a:xfrm>
          <a:off x="0" y="0"/>
          <a:ext cx="0" cy="0"/>
          <a:chOff x="0" y="0"/>
          <a:chExt cx="0" cy="0"/>
        </a:xfrm>
      </p:grpSpPr>
      <p:sp>
        <p:nvSpPr>
          <p:cNvPr id="422" name="Google Shape;422;g115cf2fede4_1_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3" name="Google Shape;423;g115cf2fede4_1_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4" name="Google Shape;424;g115cf2fede4_1_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5" name="Google Shape;425;g115cf2fede4_1_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6" name="Google Shape;426;g115cf2fede4_1_40"/>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DOM </a:t>
            </a:r>
            <a:endParaRPr b="1" i="0" sz="1200" u="none" cap="none" strike="noStrike">
              <a:solidFill>
                <a:schemeClr val="lt1"/>
              </a:solidFill>
              <a:latin typeface="Montserrat"/>
              <a:ea typeface="Montserrat"/>
              <a:cs typeface="Montserrat"/>
              <a:sym typeface="Montserrat"/>
            </a:endParaRPr>
          </a:p>
        </p:txBody>
      </p:sp>
      <p:sp>
        <p:nvSpPr>
          <p:cNvPr id="427" name="Google Shape;427;g115cf2fede4_1_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28" name="Google Shape;428;g115cf2fede4_1_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29" name="Google Shape;429;g115cf2fede4_1_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30" name="Google Shape;430;g115cf2fede4_1_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1" name="Google Shape;431;g115cf2fede4_1_40"/>
          <p:cNvSpPr txBox="1"/>
          <p:nvPr/>
        </p:nvSpPr>
        <p:spPr>
          <a:xfrm>
            <a:off x="509675" y="1368625"/>
            <a:ext cx="4342500" cy="3688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500" u="none" cap="none" strike="noStrike">
                <a:solidFill>
                  <a:srgbClr val="743673"/>
                </a:solidFill>
                <a:latin typeface="Montserrat"/>
                <a:ea typeface="Montserrat"/>
                <a:cs typeface="Montserrat"/>
                <a:sym typeface="Montserrat"/>
              </a:rPr>
              <a:t>Jadi, apa itu DOM?</a:t>
            </a:r>
            <a:endParaRPr b="1" i="0" sz="15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DOM (Document Object Model) adalah </a:t>
            </a:r>
            <a:r>
              <a:rPr b="1" i="0" lang="en" sz="1000" u="none" cap="none" strike="noStrike">
                <a:solidFill>
                  <a:schemeClr val="dk1"/>
                </a:solidFill>
                <a:latin typeface="Montserrat"/>
                <a:ea typeface="Montserrat"/>
                <a:cs typeface="Montserrat"/>
                <a:sym typeface="Montserrat"/>
              </a:rPr>
              <a:t>dokumen (HTML) yang dimodelkan dalam sebuah object yang menyediakan sekumpulan fungsi dan attribute/data yang bisa dimanfaatkan dalam membuat program JavaScript.</a:t>
            </a:r>
            <a:r>
              <a:rPr b="0" i="0" lang="en" sz="1000" u="none" cap="none" strike="noStrike">
                <a:solidFill>
                  <a:schemeClr val="dk1"/>
                </a:solidFill>
                <a:latin typeface="Montserrat"/>
                <a:ea typeface="Montserrat"/>
                <a:cs typeface="Montserrat"/>
                <a:sym typeface="Montserrat"/>
              </a:rPr>
              <a:t> Fungsinya itu dikenal dengan sebutan </a:t>
            </a:r>
            <a:r>
              <a:rPr b="1" i="0" lang="en" sz="1000" u="none" cap="none" strike="noStrike">
                <a:solidFill>
                  <a:schemeClr val="dk1"/>
                </a:solidFill>
                <a:latin typeface="Montserrat"/>
                <a:ea typeface="Montserrat"/>
                <a:cs typeface="Montserrat"/>
                <a:sym typeface="Montserrat"/>
              </a:rPr>
              <a:t>API (Application Programming Interface).</a:t>
            </a:r>
            <a:endParaRPr b="1"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Ohiya, DOM nggak cuma untuk dokumen HTML aja, lho! DOM juga bisa digunakan untuk dokumen XML dan SVG serta bahasa pemrograman lain.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Tapi, berhubung kita lagi belajar JavaScript, jadi penggunaan DOM yang kita bahas kali ini akan berfokus pada JavaScript yaa~</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400"/>
              <a:buFont typeface="Arial"/>
              <a:buNone/>
            </a:pPr>
            <a:r>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432" name="Google Shape;432;g115cf2fede4_1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3" name="Google Shape;433;g115cf2fede4_1_40"/>
          <p:cNvPicPr preferRelativeResize="0"/>
          <p:nvPr/>
        </p:nvPicPr>
        <p:blipFill rotWithShape="1">
          <a:blip r:embed="rId4">
            <a:alphaModFix/>
          </a:blip>
          <a:srcRect b="0" l="0" r="0" t="0"/>
          <a:stretch/>
        </p:blipFill>
        <p:spPr>
          <a:xfrm>
            <a:off x="5472042" y="914400"/>
            <a:ext cx="2478033" cy="3886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437" name="Shape 437"/>
        <p:cNvGrpSpPr/>
        <p:nvPr/>
      </p:nvGrpSpPr>
      <p:grpSpPr>
        <a:xfrm>
          <a:off x="0" y="0"/>
          <a:ext cx="0" cy="0"/>
          <a:chOff x="0" y="0"/>
          <a:chExt cx="0" cy="0"/>
        </a:xfrm>
      </p:grpSpPr>
      <p:sp>
        <p:nvSpPr>
          <p:cNvPr id="438" name="Google Shape;438;g115cf2fede4_1_6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9" name="Google Shape;439;g115cf2fede4_1_6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0" name="Google Shape;440;g115cf2fede4_1_6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1" name="Google Shape;441;g115cf2fede4_1_6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2" name="Google Shape;442;g115cf2fede4_1_61"/>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DOM di JavaScript</a:t>
            </a:r>
            <a:endParaRPr b="1" i="0" sz="1200" u="none" cap="none" strike="noStrike">
              <a:solidFill>
                <a:schemeClr val="lt1"/>
              </a:solidFill>
              <a:latin typeface="Montserrat"/>
              <a:ea typeface="Montserrat"/>
              <a:cs typeface="Montserrat"/>
              <a:sym typeface="Montserrat"/>
            </a:endParaRPr>
          </a:p>
        </p:txBody>
      </p:sp>
      <p:sp>
        <p:nvSpPr>
          <p:cNvPr id="443" name="Google Shape;443;g115cf2fede4_1_6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4" name="Google Shape;444;g115cf2fede4_1_6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45" name="Google Shape;445;g115cf2fede4_1_6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46" name="Google Shape;446;g115cf2fede4_1_6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7" name="Google Shape;447;g115cf2fede4_1_61"/>
          <p:cNvSpPr txBox="1"/>
          <p:nvPr/>
        </p:nvSpPr>
        <p:spPr>
          <a:xfrm>
            <a:off x="573575" y="1651638"/>
            <a:ext cx="4062300" cy="2298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3600"/>
              <a:buFont typeface="Arial"/>
              <a:buNone/>
            </a:pPr>
            <a:r>
              <a:rPr b="1" i="0" lang="en" sz="1400" u="none" cap="none" strike="noStrike">
                <a:solidFill>
                  <a:schemeClr val="lt1"/>
                </a:solidFill>
                <a:latin typeface="Montserrat"/>
                <a:ea typeface="Montserrat"/>
                <a:cs typeface="Montserrat"/>
                <a:sym typeface="Montserrat"/>
              </a:rPr>
              <a:t>Nah, kalo udah tahu apa itu DOM, sekarang kita bahas gimana</a:t>
            </a:r>
            <a:r>
              <a:rPr b="1" i="0" lang="en" sz="1400" u="none" cap="none" strike="noStrike">
                <a:solidFill>
                  <a:schemeClr val="accent1"/>
                </a:solidFill>
                <a:latin typeface="Montserrat"/>
                <a:ea typeface="Montserrat"/>
                <a:cs typeface="Montserrat"/>
                <a:sym typeface="Montserrat"/>
              </a:rPr>
              <a:t> penggunaan DOM di JavaScript. </a:t>
            </a:r>
            <a:endParaRPr b="1" i="0" sz="1400" u="none" cap="none" strike="noStrike">
              <a:solidFill>
                <a:schemeClr val="accen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3600"/>
              <a:buFont typeface="Arial"/>
              <a:buNone/>
            </a:pPr>
            <a:r>
              <a:t/>
            </a:r>
            <a:endParaRPr b="1" i="0" sz="1400" u="none" cap="none" strike="noStrike">
              <a:solidFill>
                <a:schemeClr val="accent1"/>
              </a:solidFill>
              <a:latin typeface="Montserrat"/>
              <a:ea typeface="Montserrat"/>
              <a:cs typeface="Montserrat"/>
              <a:sym typeface="Montserrat"/>
            </a:endParaRPr>
          </a:p>
        </p:txBody>
      </p:sp>
      <p:sp>
        <p:nvSpPr>
          <p:cNvPr id="448" name="Google Shape;448;g115cf2fede4_1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49" name="Google Shape;449;g115cf2fede4_1_61"/>
          <p:cNvPicPr preferRelativeResize="0"/>
          <p:nvPr/>
        </p:nvPicPr>
        <p:blipFill rotWithShape="1">
          <a:blip r:embed="rId4">
            <a:alphaModFix/>
          </a:blip>
          <a:srcRect b="0" l="0" r="0" t="0"/>
          <a:stretch/>
        </p:blipFill>
        <p:spPr>
          <a:xfrm>
            <a:off x="5262700" y="914400"/>
            <a:ext cx="2089174" cy="3886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